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9" r:id="rId7"/>
    <p:sldId id="258" r:id="rId8"/>
    <p:sldId id="260" r:id="rId9"/>
    <p:sldId id="261" r:id="rId10"/>
    <p:sldId id="262" r:id="rId11"/>
    <p:sldId id="264" r:id="rId12"/>
    <p:sldId id="265" r:id="rId13"/>
    <p:sldId id="266" r:id="rId14"/>
    <p:sldId id="268" r:id="rId15"/>
    <p:sldId id="269" r:id="rId16"/>
    <p:sldId id="270" r:id="rId17"/>
    <p:sldId id="271" r:id="rId18"/>
    <p:sldId id="272" r:id="rId19"/>
  </p:sldIdLst>
  <p:sldSz cx="18288000" cy="10287000"/>
  <p:notesSz cx="6858000" cy="9144000"/>
  <p:embeddedFontLst>
    <p:embeddedFont>
      <p:font typeface="Aptos Narrow" panose="020B0004020202020204" pitchFamily="34" charset="0"/>
      <p:regular r:id="rId21"/>
      <p:bold r:id="rId22"/>
      <p:italic r:id="rId23"/>
      <p:boldItalic r:id="rId24"/>
    </p:embeddedFont>
    <p:embeddedFont>
      <p:font typeface="Circular Std Heavy"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C97"/>
    <a:srgbClr val="4CF258"/>
    <a:srgbClr val="A30D0D"/>
    <a:srgbClr val="D0D0D0"/>
    <a:srgbClr val="F38D8D"/>
    <a:srgbClr val="86E291"/>
    <a:srgbClr val="FFCCCC"/>
    <a:srgbClr val="E9F6DC"/>
    <a:srgbClr val="92D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6016F-0F6E-27B0-7E4D-D1E5055F7C71}" v="2" dt="2026-03-24T12:16:07.534"/>
    <p1510:client id="{778F9C33-D30D-4DA6-AB97-66A5CBD31DB0}" v="101" dt="2026-03-24T16:09:43.643"/>
    <p1510:client id="{8E470C73-E6E0-41A9-BF39-CC44BC454F58}" v="154" dt="2026-03-23T20:44:36.490"/>
    <p1510:client id="{B3D96172-D155-D600-FC12-CEFDDBE360D3}" v="11" dt="2026-03-24T12:13:53.2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4" autoAdjust="0"/>
    <p:restoredTop sz="93725" autoAdjust="0"/>
  </p:normalViewPr>
  <p:slideViewPr>
    <p:cSldViewPr>
      <p:cViewPr>
        <p:scale>
          <a:sx n="42" d="100"/>
          <a:sy n="42" d="100"/>
        </p:scale>
        <p:origin x="1219"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C0E81-7BCF-4B63-AB89-0F9EAC53F98E}" type="datetimeFigureOut">
              <a:rPr lang="es-CL" smtClean="0"/>
              <a:t>24-03-2026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92312-9C5B-4376-90D7-F58F3EF0322C}" type="slidenum">
              <a:rPr lang="es-CL" smtClean="0"/>
              <a:t>‹#›</a:t>
            </a:fld>
            <a:endParaRPr lang="es-CL"/>
          </a:p>
        </p:txBody>
      </p:sp>
    </p:spTree>
    <p:extLst>
      <p:ext uri="{BB962C8B-B14F-4D97-AF65-F5344CB8AC3E}">
        <p14:creationId xmlns:p14="http://schemas.microsoft.com/office/powerpoint/2010/main" val="376107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L"/>
          </a:p>
        </p:txBody>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3A92312-9C5B-4376-90D7-F58F3EF0322C}" type="slidenum">
              <a:rPr lang="es-CL" smtClean="0"/>
              <a:t>2</a:t>
            </a:fld>
            <a:endParaRPr lang="es-CL"/>
          </a:p>
        </p:txBody>
      </p:sp>
    </p:spTree>
    <p:extLst>
      <p:ext uri="{BB962C8B-B14F-4D97-AF65-F5344CB8AC3E}">
        <p14:creationId xmlns:p14="http://schemas.microsoft.com/office/powerpoint/2010/main" val="312690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3758E-8F91-DF19-303A-DC05CB1FA8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18BD172-E32C-54F4-DC45-355077B74ECF}"/>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FDCB6CD2-E765-7C6C-7903-B881BDD8E1A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E673696-1286-89D1-A2F7-F5A6354A6431}"/>
              </a:ext>
            </a:extLst>
          </p:cNvPr>
          <p:cNvSpPr>
            <a:spLocks noGrp="1"/>
          </p:cNvSpPr>
          <p:nvPr>
            <p:ph type="sldNum" sz="quarter" idx="5"/>
          </p:nvPr>
        </p:nvSpPr>
        <p:spPr/>
        <p:txBody>
          <a:bodyPr/>
          <a:lstStyle/>
          <a:p>
            <a:fld id="{43A92312-9C5B-4376-90D7-F58F3EF0322C}" type="slidenum">
              <a:rPr lang="es-CL" smtClean="0"/>
              <a:t>11</a:t>
            </a:fld>
            <a:endParaRPr lang="es-CL"/>
          </a:p>
        </p:txBody>
      </p:sp>
    </p:spTree>
    <p:extLst>
      <p:ext uri="{BB962C8B-B14F-4D97-AF65-F5344CB8AC3E}">
        <p14:creationId xmlns:p14="http://schemas.microsoft.com/office/powerpoint/2010/main" val="404210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B49A6-5607-943C-A0E5-0D9DA975958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BEFF23D-2B3A-97B0-01A1-C84BBBFAFB2E}"/>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F36D4F04-E529-99B9-3099-D7553B09A1C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92E5674-767B-BD4C-6C61-A14F28B367E6}"/>
              </a:ext>
            </a:extLst>
          </p:cNvPr>
          <p:cNvSpPr>
            <a:spLocks noGrp="1"/>
          </p:cNvSpPr>
          <p:nvPr>
            <p:ph type="sldNum" sz="quarter" idx="5"/>
          </p:nvPr>
        </p:nvSpPr>
        <p:spPr/>
        <p:txBody>
          <a:bodyPr/>
          <a:lstStyle/>
          <a:p>
            <a:fld id="{43A92312-9C5B-4376-90D7-F58F3EF0322C}" type="slidenum">
              <a:rPr lang="es-CL" smtClean="0"/>
              <a:t>12</a:t>
            </a:fld>
            <a:endParaRPr lang="es-CL"/>
          </a:p>
        </p:txBody>
      </p:sp>
    </p:spTree>
    <p:extLst>
      <p:ext uri="{BB962C8B-B14F-4D97-AF65-F5344CB8AC3E}">
        <p14:creationId xmlns:p14="http://schemas.microsoft.com/office/powerpoint/2010/main" val="6021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D7CA4-9BB8-D46B-18CD-1B9C9EB3B6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F6B581-A5E6-3FA7-D8E6-F23F19659C58}"/>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DE53C822-06E8-142E-B9F9-025C6998AD5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D1F914A-91E8-4C53-4302-605D3EFC7F98}"/>
              </a:ext>
            </a:extLst>
          </p:cNvPr>
          <p:cNvSpPr>
            <a:spLocks noGrp="1"/>
          </p:cNvSpPr>
          <p:nvPr>
            <p:ph type="sldNum" sz="quarter" idx="5"/>
          </p:nvPr>
        </p:nvSpPr>
        <p:spPr/>
        <p:txBody>
          <a:bodyPr/>
          <a:lstStyle/>
          <a:p>
            <a:fld id="{43A92312-9C5B-4376-90D7-F58F3EF0322C}" type="slidenum">
              <a:rPr lang="es-CL" smtClean="0"/>
              <a:t>13</a:t>
            </a:fld>
            <a:endParaRPr lang="es-CL"/>
          </a:p>
        </p:txBody>
      </p:sp>
    </p:spTree>
    <p:extLst>
      <p:ext uri="{BB962C8B-B14F-4D97-AF65-F5344CB8AC3E}">
        <p14:creationId xmlns:p14="http://schemas.microsoft.com/office/powerpoint/2010/main" val="113799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D6F70-C8C9-0C4C-DD6D-9702422F76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45D7D1-EEAE-BE1B-08EE-3FC817064A11}"/>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DF0E6D95-59E9-EEBC-97A5-0092AE25F69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575AA6B-7D7F-9235-DE6E-0686D84543F6}"/>
              </a:ext>
            </a:extLst>
          </p:cNvPr>
          <p:cNvSpPr>
            <a:spLocks noGrp="1"/>
          </p:cNvSpPr>
          <p:nvPr>
            <p:ph type="sldNum" sz="quarter" idx="5"/>
          </p:nvPr>
        </p:nvSpPr>
        <p:spPr/>
        <p:txBody>
          <a:bodyPr/>
          <a:lstStyle/>
          <a:p>
            <a:fld id="{43A92312-9C5B-4376-90D7-F58F3EF0322C}" type="slidenum">
              <a:rPr lang="es-CL" smtClean="0"/>
              <a:t>14</a:t>
            </a:fld>
            <a:endParaRPr lang="es-CL"/>
          </a:p>
        </p:txBody>
      </p:sp>
    </p:spTree>
    <p:extLst>
      <p:ext uri="{BB962C8B-B14F-4D97-AF65-F5344CB8AC3E}">
        <p14:creationId xmlns:p14="http://schemas.microsoft.com/office/powerpoint/2010/main" val="92562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BE94D-D976-1E1D-C425-A082FB854B2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23C3181-BD81-1656-72D6-A56379E9C654}"/>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3A911DFB-84BB-1E9D-0B08-F86CBD45C44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78FB8C0A-22D5-22CC-1625-FED4FBA8D178}"/>
              </a:ext>
            </a:extLst>
          </p:cNvPr>
          <p:cNvSpPr>
            <a:spLocks noGrp="1"/>
          </p:cNvSpPr>
          <p:nvPr>
            <p:ph type="sldNum" sz="quarter" idx="5"/>
          </p:nvPr>
        </p:nvSpPr>
        <p:spPr/>
        <p:txBody>
          <a:bodyPr/>
          <a:lstStyle/>
          <a:p>
            <a:fld id="{43A92312-9C5B-4376-90D7-F58F3EF0322C}" type="slidenum">
              <a:rPr lang="es-CL" smtClean="0"/>
              <a:t>3</a:t>
            </a:fld>
            <a:endParaRPr lang="es-CL"/>
          </a:p>
        </p:txBody>
      </p:sp>
    </p:spTree>
    <p:extLst>
      <p:ext uri="{BB962C8B-B14F-4D97-AF65-F5344CB8AC3E}">
        <p14:creationId xmlns:p14="http://schemas.microsoft.com/office/powerpoint/2010/main" val="377058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8A21-A7AF-B19D-BFA2-ADBC0F5ED5E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095FE2-ABAB-5878-FD62-E09FABEE7B03}"/>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EEC42A96-D865-CDF8-EE54-33D4A78464BA}"/>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C50005C-5583-F277-E820-91F6E1D106AA}"/>
              </a:ext>
            </a:extLst>
          </p:cNvPr>
          <p:cNvSpPr>
            <a:spLocks noGrp="1"/>
          </p:cNvSpPr>
          <p:nvPr>
            <p:ph type="sldNum" sz="quarter" idx="5"/>
          </p:nvPr>
        </p:nvSpPr>
        <p:spPr/>
        <p:txBody>
          <a:bodyPr/>
          <a:lstStyle/>
          <a:p>
            <a:fld id="{43A92312-9C5B-4376-90D7-F58F3EF0322C}" type="slidenum">
              <a:rPr lang="es-CL" smtClean="0"/>
              <a:t>4</a:t>
            </a:fld>
            <a:endParaRPr lang="es-CL"/>
          </a:p>
        </p:txBody>
      </p:sp>
    </p:spTree>
    <p:extLst>
      <p:ext uri="{BB962C8B-B14F-4D97-AF65-F5344CB8AC3E}">
        <p14:creationId xmlns:p14="http://schemas.microsoft.com/office/powerpoint/2010/main" val="277098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9738-A833-1D71-37EA-F4A4768C2A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6AD4EEA-9DB9-C8AA-0BAC-C59A7699638C}"/>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7C406E6C-49C4-544E-0284-DAB0B9B1B1A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AF1C782-641C-E210-1409-EAC9396F19C2}"/>
              </a:ext>
            </a:extLst>
          </p:cNvPr>
          <p:cNvSpPr>
            <a:spLocks noGrp="1"/>
          </p:cNvSpPr>
          <p:nvPr>
            <p:ph type="sldNum" sz="quarter" idx="5"/>
          </p:nvPr>
        </p:nvSpPr>
        <p:spPr/>
        <p:txBody>
          <a:bodyPr/>
          <a:lstStyle/>
          <a:p>
            <a:fld id="{43A92312-9C5B-4376-90D7-F58F3EF0322C}" type="slidenum">
              <a:rPr lang="es-CL" smtClean="0"/>
              <a:t>5</a:t>
            </a:fld>
            <a:endParaRPr lang="es-CL"/>
          </a:p>
        </p:txBody>
      </p:sp>
    </p:spTree>
    <p:extLst>
      <p:ext uri="{BB962C8B-B14F-4D97-AF65-F5344CB8AC3E}">
        <p14:creationId xmlns:p14="http://schemas.microsoft.com/office/powerpoint/2010/main" val="80178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C01C5-A29A-EC5F-37F2-3CDF1D90C32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A27744-8779-18FD-E0AA-1283963065D0}"/>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E11FD48F-EEE3-F143-9E38-93144CCEB42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5F4FC63-6323-D3D7-72CB-92C3A848E98C}"/>
              </a:ext>
            </a:extLst>
          </p:cNvPr>
          <p:cNvSpPr>
            <a:spLocks noGrp="1"/>
          </p:cNvSpPr>
          <p:nvPr>
            <p:ph type="sldNum" sz="quarter" idx="5"/>
          </p:nvPr>
        </p:nvSpPr>
        <p:spPr/>
        <p:txBody>
          <a:bodyPr/>
          <a:lstStyle/>
          <a:p>
            <a:fld id="{43A92312-9C5B-4376-90D7-F58F3EF0322C}" type="slidenum">
              <a:rPr lang="es-CL" smtClean="0"/>
              <a:t>6</a:t>
            </a:fld>
            <a:endParaRPr lang="es-CL"/>
          </a:p>
        </p:txBody>
      </p:sp>
    </p:spTree>
    <p:extLst>
      <p:ext uri="{BB962C8B-B14F-4D97-AF65-F5344CB8AC3E}">
        <p14:creationId xmlns:p14="http://schemas.microsoft.com/office/powerpoint/2010/main" val="372659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C7FB-628B-B2B3-D8ED-0FF8B44BB9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C21C83A-72FE-6593-4E41-866EBB11E4F0}"/>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71E8C594-627C-072F-C687-B0BDC4275FD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00CEBE9-7B0D-7E45-9F84-DEA6BFA12D8D}"/>
              </a:ext>
            </a:extLst>
          </p:cNvPr>
          <p:cNvSpPr>
            <a:spLocks noGrp="1"/>
          </p:cNvSpPr>
          <p:nvPr>
            <p:ph type="sldNum" sz="quarter" idx="5"/>
          </p:nvPr>
        </p:nvSpPr>
        <p:spPr/>
        <p:txBody>
          <a:bodyPr/>
          <a:lstStyle/>
          <a:p>
            <a:fld id="{43A92312-9C5B-4376-90D7-F58F3EF0322C}" type="slidenum">
              <a:rPr lang="es-CL" smtClean="0"/>
              <a:t>7</a:t>
            </a:fld>
            <a:endParaRPr lang="es-CL"/>
          </a:p>
        </p:txBody>
      </p:sp>
    </p:spTree>
    <p:extLst>
      <p:ext uri="{BB962C8B-B14F-4D97-AF65-F5344CB8AC3E}">
        <p14:creationId xmlns:p14="http://schemas.microsoft.com/office/powerpoint/2010/main" val="394564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7E55-C16B-D8A4-9FE9-399DDB009B5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7D946B2-7F76-4071-11C1-C7DC88F7F36D}"/>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2EC9E334-4D2A-C9A1-BBBC-BB08E44F2DD5}"/>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F82E51D8-43B6-2B04-8B33-E1AD54E8F915}"/>
              </a:ext>
            </a:extLst>
          </p:cNvPr>
          <p:cNvSpPr>
            <a:spLocks noGrp="1"/>
          </p:cNvSpPr>
          <p:nvPr>
            <p:ph type="sldNum" sz="quarter" idx="5"/>
          </p:nvPr>
        </p:nvSpPr>
        <p:spPr/>
        <p:txBody>
          <a:bodyPr/>
          <a:lstStyle/>
          <a:p>
            <a:fld id="{43A92312-9C5B-4376-90D7-F58F3EF0322C}" type="slidenum">
              <a:rPr lang="es-CL" smtClean="0"/>
              <a:t>8</a:t>
            </a:fld>
            <a:endParaRPr lang="es-CL"/>
          </a:p>
        </p:txBody>
      </p:sp>
    </p:spTree>
    <p:extLst>
      <p:ext uri="{BB962C8B-B14F-4D97-AF65-F5344CB8AC3E}">
        <p14:creationId xmlns:p14="http://schemas.microsoft.com/office/powerpoint/2010/main" val="332109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814F9-1C3C-09F8-E88F-39CA57C87CE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71AF8F-11A0-D34E-7DA7-92138DE1DCA9}"/>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F2156B03-E876-D30A-8B5B-5D41059E671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4C4D779C-EF4A-DDB2-391F-7F0782EBBB7C}"/>
              </a:ext>
            </a:extLst>
          </p:cNvPr>
          <p:cNvSpPr>
            <a:spLocks noGrp="1"/>
          </p:cNvSpPr>
          <p:nvPr>
            <p:ph type="sldNum" sz="quarter" idx="5"/>
          </p:nvPr>
        </p:nvSpPr>
        <p:spPr/>
        <p:txBody>
          <a:bodyPr/>
          <a:lstStyle/>
          <a:p>
            <a:fld id="{43A92312-9C5B-4376-90D7-F58F3EF0322C}" type="slidenum">
              <a:rPr lang="es-CL" smtClean="0"/>
              <a:t>9</a:t>
            </a:fld>
            <a:endParaRPr lang="es-CL"/>
          </a:p>
        </p:txBody>
      </p:sp>
    </p:spTree>
    <p:extLst>
      <p:ext uri="{BB962C8B-B14F-4D97-AF65-F5344CB8AC3E}">
        <p14:creationId xmlns:p14="http://schemas.microsoft.com/office/powerpoint/2010/main" val="346936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F06C5-BE28-4059-3CFF-033E36140CA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04D582-7C61-BDB6-4DF8-C654372DCC6D}"/>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BFC7CC89-B0C8-CE16-0904-4BEC3F08EE3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27FB345-CE87-3C63-53EF-1D9C6A555948}"/>
              </a:ext>
            </a:extLst>
          </p:cNvPr>
          <p:cNvSpPr>
            <a:spLocks noGrp="1"/>
          </p:cNvSpPr>
          <p:nvPr>
            <p:ph type="sldNum" sz="quarter" idx="5"/>
          </p:nvPr>
        </p:nvSpPr>
        <p:spPr/>
        <p:txBody>
          <a:bodyPr/>
          <a:lstStyle/>
          <a:p>
            <a:fld id="{43A92312-9C5B-4376-90D7-F58F3EF0322C}" type="slidenum">
              <a:rPr lang="es-CL" smtClean="0"/>
              <a:t>10</a:t>
            </a:fld>
            <a:endParaRPr lang="es-CL"/>
          </a:p>
        </p:txBody>
      </p:sp>
    </p:spTree>
    <p:extLst>
      <p:ext uri="{BB962C8B-B14F-4D97-AF65-F5344CB8AC3E}">
        <p14:creationId xmlns:p14="http://schemas.microsoft.com/office/powerpoint/2010/main" val="227941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62FF"/>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8965" y="-20171"/>
            <a:ext cx="18288000" cy="10428733"/>
          </a:xfrm>
          <a:custGeom>
            <a:avLst/>
            <a:gdLst/>
            <a:ahLst/>
            <a:cxnLst/>
            <a:rect l="l" t="t" r="r" b="b"/>
            <a:pathLst>
              <a:path w="18733493" h="10675443">
                <a:moveTo>
                  <a:pt x="0" y="0"/>
                </a:moveTo>
                <a:lnTo>
                  <a:pt x="18733493" y="0"/>
                </a:lnTo>
                <a:lnTo>
                  <a:pt x="18733493" y="10675443"/>
                </a:lnTo>
                <a:lnTo>
                  <a:pt x="0" y="10675443"/>
                </a:lnTo>
                <a:lnTo>
                  <a:pt x="0" y="0"/>
                </a:lnTo>
                <a:close/>
              </a:path>
            </a:pathLst>
          </a:custGeom>
          <a:blipFill>
            <a:blip r:embed="rId2">
              <a:alphaModFix amt="38000"/>
            </a:blip>
            <a:stretch>
              <a:fillRect l="-1609" t="-23794" b="-3917"/>
            </a:stretch>
          </a:blipFill>
        </p:spPr>
        <p:txBody>
          <a:bodyPr/>
          <a:lstStyle/>
          <a:p>
            <a:endParaRPr lang="es-CL" dirty="0"/>
          </a:p>
        </p:txBody>
      </p:sp>
      <p:sp>
        <p:nvSpPr>
          <p:cNvPr id="3" name="TextBox 3"/>
          <p:cNvSpPr txBox="1"/>
          <p:nvPr/>
        </p:nvSpPr>
        <p:spPr>
          <a:xfrm>
            <a:off x="761094" y="2755438"/>
            <a:ext cx="12573906" cy="3039294"/>
          </a:xfrm>
          <a:prstGeom prst="rect">
            <a:avLst/>
          </a:prstGeom>
        </p:spPr>
        <p:txBody>
          <a:bodyPr wrap="square" lIns="0" tIns="0" rIns="0" bIns="0" rtlCol="0" anchor="t">
            <a:spAutoFit/>
          </a:bodyPr>
          <a:lstStyle/>
          <a:p>
            <a:pPr marL="0" lvl="0" indent="0" algn="l">
              <a:lnSpc>
                <a:spcPts val="7858"/>
              </a:lnSpc>
              <a:spcBef>
                <a:spcPct val="0"/>
              </a:spcBef>
            </a:pPr>
            <a:r>
              <a:rPr lang="en-US" sz="7200" b="1" u="none" strike="noStrike" dirty="0" err="1">
                <a:solidFill>
                  <a:srgbClr val="FFFFFF"/>
                </a:solidFill>
                <a:latin typeface="Circular Std Heavy"/>
                <a:ea typeface="Circular Std Heavy"/>
                <a:cs typeface="Circular Std Heavy"/>
                <a:sym typeface="Circular Std Heavy"/>
              </a:rPr>
              <a:t>Barómetro</a:t>
            </a:r>
            <a:r>
              <a:rPr lang="en-US" sz="7200" b="1" u="none" strike="noStrike" dirty="0">
                <a:solidFill>
                  <a:srgbClr val="FFFFFF"/>
                </a:solidFill>
                <a:latin typeface="Circular Std Heavy"/>
                <a:ea typeface="Circular Std Heavy"/>
                <a:cs typeface="Circular Std Heavy"/>
                <a:sym typeface="Circular Std Heavy"/>
              </a:rPr>
              <a:t> de </a:t>
            </a:r>
            <a:r>
              <a:rPr lang="en-US" sz="7200" b="1" u="none" strike="noStrike" dirty="0" err="1">
                <a:solidFill>
                  <a:srgbClr val="FFFFFF"/>
                </a:solidFill>
                <a:latin typeface="Circular Std Heavy"/>
                <a:ea typeface="Circular Std Heavy"/>
                <a:cs typeface="Circular Std Heavy"/>
                <a:sym typeface="Circular Std Heavy"/>
              </a:rPr>
              <a:t>Confianza</a:t>
            </a:r>
            <a:r>
              <a:rPr lang="en-US" sz="7200" b="1" u="none" strike="noStrike" dirty="0">
                <a:solidFill>
                  <a:srgbClr val="FFFFFF"/>
                </a:solidFill>
                <a:latin typeface="Circular Std Heavy"/>
                <a:ea typeface="Circular Std Heavy"/>
                <a:cs typeface="Circular Std Heavy"/>
                <a:sym typeface="Circular Std Heavy"/>
              </a:rPr>
              <a:t> </a:t>
            </a:r>
            <a:r>
              <a:rPr lang="en-US" sz="7200" b="1" u="none" strike="noStrike" dirty="0" err="1">
                <a:solidFill>
                  <a:srgbClr val="FFFFFF"/>
                </a:solidFill>
                <a:latin typeface="Circular Std Heavy"/>
                <a:ea typeface="Circular Std Heavy"/>
                <a:cs typeface="Circular Std Heavy"/>
                <a:sym typeface="Circular Std Heavy"/>
              </a:rPr>
              <a:t>en</a:t>
            </a:r>
            <a:r>
              <a:rPr lang="en-US" sz="7200" b="1" u="none" strike="noStrike" dirty="0">
                <a:solidFill>
                  <a:srgbClr val="FFFFFF"/>
                </a:solidFill>
                <a:latin typeface="Circular Std Heavy"/>
                <a:ea typeface="Circular Std Heavy"/>
                <a:cs typeface="Circular Std Heavy"/>
                <a:sym typeface="Circular Std Heavy"/>
              </a:rPr>
              <a:t> las Empresas</a:t>
            </a:r>
          </a:p>
          <a:p>
            <a:pPr marL="0" lvl="0" indent="0" algn="l">
              <a:lnSpc>
                <a:spcPts val="7858"/>
              </a:lnSpc>
              <a:spcBef>
                <a:spcPct val="0"/>
              </a:spcBef>
            </a:pPr>
            <a:r>
              <a:rPr lang="en-US" sz="5400" dirty="0" err="1">
                <a:solidFill>
                  <a:srgbClr val="FFFFFF"/>
                </a:solidFill>
                <a:latin typeface="Circular Std Heavy"/>
                <a:ea typeface="Circular Std Heavy"/>
                <a:cs typeface="Circular Std Heavy"/>
                <a:sym typeface="Circular Std Heavy"/>
              </a:rPr>
              <a:t>Resultados</a:t>
            </a:r>
            <a:r>
              <a:rPr lang="en-US" sz="5400" dirty="0">
                <a:solidFill>
                  <a:srgbClr val="FFFFFF"/>
                </a:solidFill>
                <a:latin typeface="Circular Std Heavy"/>
                <a:ea typeface="Circular Std Heavy"/>
                <a:cs typeface="Circular Std Heavy"/>
                <a:sym typeface="Circular Std Heavy"/>
              </a:rPr>
              <a:t> 2025</a:t>
            </a:r>
            <a:endParaRPr lang="en-US" sz="5400" u="none" strike="noStrike" dirty="0">
              <a:solidFill>
                <a:srgbClr val="FFFFFF"/>
              </a:solidFill>
              <a:latin typeface="Circular Std Heavy"/>
              <a:ea typeface="Circular Std Heavy"/>
              <a:cs typeface="Circular Std Heavy"/>
              <a:sym typeface="Circular Std Heavy"/>
            </a:endParaRPr>
          </a:p>
        </p:txBody>
      </p:sp>
      <p:sp>
        <p:nvSpPr>
          <p:cNvPr id="13" name="Freeform 18">
            <a:extLst>
              <a:ext uri="{FF2B5EF4-FFF2-40B4-BE49-F238E27FC236}">
                <a16:creationId xmlns:a16="http://schemas.microsoft.com/office/drawing/2014/main" id="{7DFEFD2B-6A26-753B-76D5-46A22C6C3E3F}"/>
              </a:ext>
            </a:extLst>
          </p:cNvPr>
          <p:cNvSpPr>
            <a:spLocks noChangeAspect="1"/>
          </p:cNvSpPr>
          <p:nvPr/>
        </p:nvSpPr>
        <p:spPr>
          <a:xfrm>
            <a:off x="738234" y="9105900"/>
            <a:ext cx="4343400" cy="698205"/>
          </a:xfrm>
          <a:custGeom>
            <a:avLst/>
            <a:gdLst/>
            <a:ahLst/>
            <a:cxnLst/>
            <a:rect l="l" t="t" r="r" b="b"/>
            <a:pathLst>
              <a:path w="3583183" h="537477">
                <a:moveTo>
                  <a:pt x="0" y="0"/>
                </a:moveTo>
                <a:lnTo>
                  <a:pt x="3583182" y="0"/>
                </a:lnTo>
                <a:lnTo>
                  <a:pt x="3583182" y="537478"/>
                </a:lnTo>
                <a:lnTo>
                  <a:pt x="0" y="537478"/>
                </a:lnTo>
                <a:lnTo>
                  <a:pt x="0" y="0"/>
                </a:lnTo>
                <a:close/>
              </a:path>
            </a:pathLst>
          </a:custGeom>
          <a:blipFill>
            <a:blip r:embed="rId3"/>
            <a:stretch>
              <a:fillRect/>
            </a:stretch>
          </a:blipFill>
          <a:ln cap="sq">
            <a:noFill/>
            <a:prstDash val="solid"/>
            <a:miter/>
          </a:ln>
        </p:spPr>
        <p:txBody>
          <a:bodyPr/>
          <a:lstStyle/>
          <a:p>
            <a:endParaRPr lang="es-C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8BA8FA27-1316-D81A-D776-D0C7C8D4BB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E337399-6740-5836-24B7-D3AD5AD74CA9}"/>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062ED9C9-6A75-5880-8658-CC0EFC616B9F}"/>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C34C2B4B-6588-A9E0-CD05-C72DD69CF2D0}"/>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C91433AF-B29E-B147-F56C-5C440D01811B}"/>
              </a:ext>
            </a:extLst>
          </p:cNvPr>
          <p:cNvSpPr txBox="1"/>
          <p:nvPr/>
        </p:nvSpPr>
        <p:spPr>
          <a:xfrm>
            <a:off x="295275" y="419100"/>
            <a:ext cx="17773650" cy="1077218"/>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Se mantiene una brecha entre la evaluación y confianza en su empresa versus las otras empresas, pero esta sigue disminuyendo</a:t>
            </a:r>
            <a:endParaRPr lang="es-CL" sz="32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21" name="CuadroTexto 20">
            <a:extLst>
              <a:ext uri="{FF2B5EF4-FFF2-40B4-BE49-F238E27FC236}">
                <a16:creationId xmlns:a16="http://schemas.microsoft.com/office/drawing/2014/main" id="{17620841-81CD-2924-D768-E875B1B0659A}"/>
              </a:ext>
            </a:extLst>
          </p:cNvPr>
          <p:cNvSpPr txBox="1"/>
          <p:nvPr/>
        </p:nvSpPr>
        <p:spPr>
          <a:xfrm>
            <a:off x="5184284" y="4320032"/>
            <a:ext cx="7995632" cy="584775"/>
          </a:xfrm>
          <a:prstGeom prst="rect">
            <a:avLst/>
          </a:prstGeom>
          <a:noFill/>
        </p:spPr>
        <p:txBody>
          <a:bodyPr wrap="square">
            <a:spAutoFit/>
          </a:bodyPr>
          <a:lstStyle/>
          <a:p>
            <a:pPr marL="266700" algn="ctr"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¿Cuánto confía usted en…? </a:t>
            </a:r>
            <a:r>
              <a:rPr lang="es-MX" sz="2400" b="1" dirty="0">
                <a:solidFill>
                  <a:srgbClr val="104C97"/>
                </a:solidFill>
                <a:latin typeface="Calibri" panose="020F0502020204030204" pitchFamily="34" charset="0"/>
                <a:cs typeface="Calibri" panose="020F0502020204030204" pitchFamily="34" charset="0"/>
                <a:sym typeface="Helvetica Neue Medium"/>
              </a:rPr>
              <a:t>(% mucho o bastante) </a:t>
            </a:r>
            <a:endParaRPr lang="es-MX" sz="32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5" name="CuadroTexto 4">
            <a:extLst>
              <a:ext uri="{FF2B5EF4-FFF2-40B4-BE49-F238E27FC236}">
                <a16:creationId xmlns:a16="http://schemas.microsoft.com/office/drawing/2014/main" id="{0B89A3BE-C499-2828-1A01-0396B7F782F6}"/>
              </a:ext>
            </a:extLst>
          </p:cNvPr>
          <p:cNvSpPr txBox="1"/>
          <p:nvPr/>
        </p:nvSpPr>
        <p:spPr>
          <a:xfrm>
            <a:off x="666750" y="1826730"/>
            <a:ext cx="16954500" cy="2123658"/>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La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percepción de la ciudadanía en torno a las empresas en general en comparación a la empresa donde trabaja aún presenta una brecha importante, pero esta disminuyó respecto al año anterior</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(2024: 8 pp, 2025: 6 pp).</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Esta reducción en la brecha de desconfianza es un fenómeno que estamos observando desde el 2021 (disminución de un 68%).</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Al ver el detalle de los distintos aspectos de comparación entre la empresa donde uno trabaja y las empresas en general,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 empresa propia se mantiene por encima al resto de las empresas en todos los aspectos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pero al compararse al 2024, estas brechas también están disminuyendo.</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El 2024, la diferencia entre el promedio de buena calificación de su empresa y el resto de las empresas fue 24%; el 2025 esta fue de 16%.</a:t>
            </a:r>
          </a:p>
        </p:txBody>
      </p:sp>
      <p:pic>
        <p:nvPicPr>
          <p:cNvPr id="9" name="Imagen 8">
            <a:extLst>
              <a:ext uri="{FF2B5EF4-FFF2-40B4-BE49-F238E27FC236}">
                <a16:creationId xmlns:a16="http://schemas.microsoft.com/office/drawing/2014/main" id="{149F6AC4-B3AF-02D8-25B4-78C63A41A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4919716"/>
            <a:ext cx="11658600" cy="4857750"/>
          </a:xfrm>
          <a:prstGeom prst="rect">
            <a:avLst/>
          </a:prstGeom>
        </p:spPr>
      </p:pic>
      <p:cxnSp>
        <p:nvCxnSpPr>
          <p:cNvPr id="10" name="Conector recto de flecha 9">
            <a:extLst>
              <a:ext uri="{FF2B5EF4-FFF2-40B4-BE49-F238E27FC236}">
                <a16:creationId xmlns:a16="http://schemas.microsoft.com/office/drawing/2014/main" id="{FEE3264C-957E-1410-87A0-9F6AA55C231D}"/>
              </a:ext>
            </a:extLst>
          </p:cNvPr>
          <p:cNvCxnSpPr>
            <a:cxnSpLocks/>
          </p:cNvCxnSpPr>
          <p:nvPr/>
        </p:nvCxnSpPr>
        <p:spPr>
          <a:xfrm>
            <a:off x="12115800" y="7348591"/>
            <a:ext cx="2133600" cy="6143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AE38ACD4-3C2D-D89F-75B6-A534E6DCCD3A}"/>
              </a:ext>
            </a:extLst>
          </p:cNvPr>
          <p:cNvSpPr txBox="1"/>
          <p:nvPr/>
        </p:nvSpPr>
        <p:spPr>
          <a:xfrm rot="971204">
            <a:off x="12840754" y="7251702"/>
            <a:ext cx="838200" cy="400110"/>
          </a:xfrm>
          <a:prstGeom prst="rect">
            <a:avLst/>
          </a:prstGeom>
          <a:noFill/>
        </p:spPr>
        <p:txBody>
          <a:bodyPr wrap="square">
            <a:spAutoFit/>
          </a:bodyPr>
          <a:lstStyle/>
          <a:p>
            <a:r>
              <a:rPr lang="es-ES" sz="2000" b="1" dirty="0">
                <a:solidFill>
                  <a:schemeClr val="tx2">
                    <a:lumMod val="90000"/>
                    <a:lumOff val="10000"/>
                  </a:schemeClr>
                </a:solidFill>
              </a:rPr>
              <a:t>-68%</a:t>
            </a:r>
            <a:endParaRPr lang="es-CL" sz="2000" b="1" dirty="0">
              <a:solidFill>
                <a:schemeClr val="tx2">
                  <a:lumMod val="90000"/>
                  <a:lumOff val="10000"/>
                </a:schemeClr>
              </a:solidFill>
            </a:endParaRPr>
          </a:p>
        </p:txBody>
      </p:sp>
    </p:spTree>
    <p:extLst>
      <p:ext uri="{BB962C8B-B14F-4D97-AF65-F5344CB8AC3E}">
        <p14:creationId xmlns:p14="http://schemas.microsoft.com/office/powerpoint/2010/main" val="32774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AF7E669E-1F98-4AF3-68C7-2114B472CBD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5ACCE6B-CDF7-BF9A-0E52-B3EF61657F9F}"/>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3E7AABFC-5545-791C-D884-F2F428DB5822}"/>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DD2CBEB1-AC99-A8A3-B1B7-E6CF2AF8C871}"/>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1" name="CuadroTexto 10">
            <a:extLst>
              <a:ext uri="{FF2B5EF4-FFF2-40B4-BE49-F238E27FC236}">
                <a16:creationId xmlns:a16="http://schemas.microsoft.com/office/drawing/2014/main" id="{13CEFE8F-5C8E-E8E5-436F-EC35E907FB28}"/>
              </a:ext>
            </a:extLst>
          </p:cNvPr>
          <p:cNvSpPr txBox="1"/>
          <p:nvPr/>
        </p:nvSpPr>
        <p:spPr>
          <a:xfrm>
            <a:off x="2743200" y="1519436"/>
            <a:ext cx="12801600" cy="461665"/>
          </a:xfrm>
          <a:prstGeom prst="rect">
            <a:avLst/>
          </a:prstGeom>
          <a:noFill/>
        </p:spPr>
        <p:txBody>
          <a:bodyPr wrap="square">
            <a:spAutoFit/>
          </a:bodyPr>
          <a:lstStyle/>
          <a:p>
            <a:pPr marL="266700" algn="ctr"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¿Cómo calificaría a las empresas privadas/su empresa en los siguientes aspectos? </a:t>
            </a:r>
            <a:r>
              <a:rPr lang="es-MX" b="1" dirty="0">
                <a:solidFill>
                  <a:srgbClr val="104C97"/>
                </a:solidFill>
                <a:latin typeface="Calibri" panose="020F0502020204030204" pitchFamily="34" charset="0"/>
                <a:cs typeface="Calibri" panose="020F0502020204030204" pitchFamily="34" charset="0"/>
                <a:sym typeface="Helvetica Neue Medium"/>
              </a:rPr>
              <a:t>(% nota 5-7) </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pic>
        <p:nvPicPr>
          <p:cNvPr id="21" name="Imagen 20">
            <a:extLst>
              <a:ext uri="{FF2B5EF4-FFF2-40B4-BE49-F238E27FC236}">
                <a16:creationId xmlns:a16="http://schemas.microsoft.com/office/drawing/2014/main" id="{AEFF7713-AABF-8051-9C89-77E291B38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00" y="5709825"/>
            <a:ext cx="15840001" cy="4320000"/>
          </a:xfrm>
          <a:prstGeom prst="rect">
            <a:avLst/>
          </a:prstGeom>
        </p:spPr>
      </p:pic>
      <p:pic>
        <p:nvPicPr>
          <p:cNvPr id="19" name="Imagen 18">
            <a:extLst>
              <a:ext uri="{FF2B5EF4-FFF2-40B4-BE49-F238E27FC236}">
                <a16:creationId xmlns:a16="http://schemas.microsoft.com/office/drawing/2014/main" id="{86E017F2-5350-367C-D830-5E6EA8FBE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000" y="1943100"/>
            <a:ext cx="15840000" cy="4320000"/>
          </a:xfrm>
          <a:prstGeom prst="rect">
            <a:avLst/>
          </a:prstGeom>
        </p:spPr>
      </p:pic>
      <p:sp>
        <p:nvSpPr>
          <p:cNvPr id="5" name="CuadroTexto 4">
            <a:extLst>
              <a:ext uri="{FF2B5EF4-FFF2-40B4-BE49-F238E27FC236}">
                <a16:creationId xmlns:a16="http://schemas.microsoft.com/office/drawing/2014/main" id="{41E86958-1C68-FA18-44E0-44D2E7AF0FEA}"/>
              </a:ext>
            </a:extLst>
          </p:cNvPr>
          <p:cNvSpPr txBox="1"/>
          <p:nvPr/>
        </p:nvSpPr>
        <p:spPr>
          <a:xfrm>
            <a:off x="295275" y="419100"/>
            <a:ext cx="17773650" cy="1077218"/>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Se mantiene una brecha entre la evaluación y confianza en su empresa versus las otras empresas, pero esta sigue disminuyendo</a:t>
            </a:r>
            <a:endParaRPr lang="es-CL" sz="32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6" name="CuadroTexto 5">
            <a:extLst>
              <a:ext uri="{FF2B5EF4-FFF2-40B4-BE49-F238E27FC236}">
                <a16:creationId xmlns:a16="http://schemas.microsoft.com/office/drawing/2014/main" id="{AE2D515A-9D42-794A-4ED7-B9D90621154D}"/>
              </a:ext>
            </a:extLst>
          </p:cNvPr>
          <p:cNvSpPr txBox="1"/>
          <p:nvPr/>
        </p:nvSpPr>
        <p:spPr>
          <a:xfrm>
            <a:off x="1912620" y="2152188"/>
            <a:ext cx="838200" cy="369332"/>
          </a:xfrm>
          <a:prstGeom prst="rect">
            <a:avLst/>
          </a:prstGeom>
          <a:noFill/>
        </p:spPr>
        <p:txBody>
          <a:bodyPr wrap="square">
            <a:spAutoFit/>
          </a:bodyPr>
          <a:lstStyle/>
          <a:p>
            <a:r>
              <a:rPr lang="es-ES" b="1" dirty="0">
                <a:solidFill>
                  <a:schemeClr val="accent2"/>
                </a:solidFill>
              </a:rPr>
              <a:t>-22 pp</a:t>
            </a:r>
            <a:endParaRPr lang="es-CL" b="1" dirty="0">
              <a:solidFill>
                <a:schemeClr val="accent2"/>
              </a:solidFill>
            </a:endParaRPr>
          </a:p>
        </p:txBody>
      </p:sp>
      <p:sp>
        <p:nvSpPr>
          <p:cNvPr id="7" name="CuadroTexto 6">
            <a:extLst>
              <a:ext uri="{FF2B5EF4-FFF2-40B4-BE49-F238E27FC236}">
                <a16:creationId xmlns:a16="http://schemas.microsoft.com/office/drawing/2014/main" id="{8AECB8B9-39AB-2C57-E1BF-A2513AC7A970}"/>
              </a:ext>
            </a:extLst>
          </p:cNvPr>
          <p:cNvSpPr txBox="1"/>
          <p:nvPr/>
        </p:nvSpPr>
        <p:spPr>
          <a:xfrm>
            <a:off x="4953000" y="2521520"/>
            <a:ext cx="838200" cy="369332"/>
          </a:xfrm>
          <a:prstGeom prst="rect">
            <a:avLst/>
          </a:prstGeom>
          <a:noFill/>
        </p:spPr>
        <p:txBody>
          <a:bodyPr wrap="square">
            <a:spAutoFit/>
          </a:bodyPr>
          <a:lstStyle/>
          <a:p>
            <a:r>
              <a:rPr lang="es-ES" b="1" dirty="0">
                <a:solidFill>
                  <a:schemeClr val="accent2"/>
                </a:solidFill>
              </a:rPr>
              <a:t>-25 pp</a:t>
            </a:r>
            <a:endParaRPr lang="es-CL" b="1" dirty="0">
              <a:solidFill>
                <a:schemeClr val="accent2"/>
              </a:solidFill>
            </a:endParaRPr>
          </a:p>
        </p:txBody>
      </p:sp>
      <p:sp>
        <p:nvSpPr>
          <p:cNvPr id="8" name="CuadroTexto 7">
            <a:extLst>
              <a:ext uri="{FF2B5EF4-FFF2-40B4-BE49-F238E27FC236}">
                <a16:creationId xmlns:a16="http://schemas.microsoft.com/office/drawing/2014/main" id="{1D5B06FE-F3D3-B7AF-11FB-4222019BDC51}"/>
              </a:ext>
            </a:extLst>
          </p:cNvPr>
          <p:cNvSpPr txBox="1"/>
          <p:nvPr/>
        </p:nvSpPr>
        <p:spPr>
          <a:xfrm>
            <a:off x="2133600" y="6021666"/>
            <a:ext cx="838200" cy="369332"/>
          </a:xfrm>
          <a:prstGeom prst="rect">
            <a:avLst/>
          </a:prstGeom>
          <a:noFill/>
        </p:spPr>
        <p:txBody>
          <a:bodyPr wrap="square">
            <a:spAutoFit/>
          </a:bodyPr>
          <a:lstStyle/>
          <a:p>
            <a:r>
              <a:rPr lang="es-ES" b="1" dirty="0">
                <a:solidFill>
                  <a:schemeClr val="accent2"/>
                </a:solidFill>
              </a:rPr>
              <a:t>-24 pp</a:t>
            </a:r>
            <a:endParaRPr lang="es-CL" b="1" dirty="0">
              <a:solidFill>
                <a:schemeClr val="accent2"/>
              </a:solidFill>
            </a:endParaRPr>
          </a:p>
        </p:txBody>
      </p:sp>
      <p:sp>
        <p:nvSpPr>
          <p:cNvPr id="9" name="CuadroTexto 8">
            <a:extLst>
              <a:ext uri="{FF2B5EF4-FFF2-40B4-BE49-F238E27FC236}">
                <a16:creationId xmlns:a16="http://schemas.microsoft.com/office/drawing/2014/main" id="{AD7C5D3C-6E04-C459-0714-60AB11B753B5}"/>
              </a:ext>
            </a:extLst>
          </p:cNvPr>
          <p:cNvSpPr txBox="1"/>
          <p:nvPr/>
        </p:nvSpPr>
        <p:spPr>
          <a:xfrm>
            <a:off x="5918901" y="6142383"/>
            <a:ext cx="838200" cy="369332"/>
          </a:xfrm>
          <a:prstGeom prst="rect">
            <a:avLst/>
          </a:prstGeom>
          <a:noFill/>
        </p:spPr>
        <p:txBody>
          <a:bodyPr wrap="square">
            <a:spAutoFit/>
          </a:bodyPr>
          <a:lstStyle/>
          <a:p>
            <a:r>
              <a:rPr lang="es-ES" b="1" dirty="0">
                <a:solidFill>
                  <a:schemeClr val="accent2"/>
                </a:solidFill>
              </a:rPr>
              <a:t>-22 pp</a:t>
            </a:r>
            <a:endParaRPr lang="es-CL" b="1" dirty="0">
              <a:solidFill>
                <a:schemeClr val="accent2"/>
              </a:solidFill>
            </a:endParaRPr>
          </a:p>
        </p:txBody>
      </p:sp>
      <p:sp>
        <p:nvSpPr>
          <p:cNvPr id="10" name="CuadroTexto 9">
            <a:extLst>
              <a:ext uri="{FF2B5EF4-FFF2-40B4-BE49-F238E27FC236}">
                <a16:creationId xmlns:a16="http://schemas.microsoft.com/office/drawing/2014/main" id="{9B44B6EA-3E12-F89F-7A86-61BD353D0198}"/>
              </a:ext>
            </a:extLst>
          </p:cNvPr>
          <p:cNvSpPr txBox="1"/>
          <p:nvPr/>
        </p:nvSpPr>
        <p:spPr>
          <a:xfrm>
            <a:off x="7729009" y="6206977"/>
            <a:ext cx="838200" cy="369332"/>
          </a:xfrm>
          <a:prstGeom prst="rect">
            <a:avLst/>
          </a:prstGeom>
          <a:noFill/>
        </p:spPr>
        <p:txBody>
          <a:bodyPr wrap="square">
            <a:spAutoFit/>
          </a:bodyPr>
          <a:lstStyle/>
          <a:p>
            <a:r>
              <a:rPr lang="es-ES" b="1" dirty="0">
                <a:solidFill>
                  <a:schemeClr val="accent2"/>
                </a:solidFill>
              </a:rPr>
              <a:t>-29 pp</a:t>
            </a:r>
            <a:endParaRPr lang="es-CL" b="1" dirty="0">
              <a:solidFill>
                <a:schemeClr val="accent2"/>
              </a:solidFill>
            </a:endParaRPr>
          </a:p>
        </p:txBody>
      </p:sp>
    </p:spTree>
    <p:extLst>
      <p:ext uri="{BB962C8B-B14F-4D97-AF65-F5344CB8AC3E}">
        <p14:creationId xmlns:p14="http://schemas.microsoft.com/office/powerpoint/2010/main" val="217365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6C4C8260-E216-1123-7A27-0C710C5504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287C2EE-1D35-2C50-EC7C-AB4C93ED8EAD}"/>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D29C16CE-5E24-5403-AC7D-824D24F41B43}"/>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28B3D6D0-5962-3872-BC48-F63EEAD8C328}"/>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E6383153-CF24-0DEC-42D7-877E684C8964}"/>
              </a:ext>
            </a:extLst>
          </p:cNvPr>
          <p:cNvSpPr txBox="1"/>
          <p:nvPr/>
        </p:nvSpPr>
        <p:spPr>
          <a:xfrm>
            <a:off x="295275" y="419100"/>
            <a:ext cx="14335127" cy="1077218"/>
          </a:xfrm>
          <a:prstGeom prst="rect">
            <a:avLst/>
          </a:prstGeom>
          <a:noFill/>
        </p:spPr>
        <p:txBody>
          <a:bodyPr wrap="square">
            <a:spAutoFit/>
          </a:bodyPr>
          <a:lstStyle/>
          <a:p>
            <a:pPr marL="266700" defTabSz="821531" hangingPunct="0"/>
            <a:r>
              <a:rPr lang="es-ES" sz="3200" b="1" dirty="0">
                <a:solidFill>
                  <a:srgbClr val="104C97"/>
                </a:solidFill>
                <a:latin typeface="Calibri" panose="020F0502020204030204" pitchFamily="34" charset="0"/>
                <a:cs typeface="Calibri" panose="020F0502020204030204" pitchFamily="34" charset="0"/>
                <a:sym typeface="Helvetica Neue Medium"/>
              </a:rPr>
              <a:t>La confianza manifestada en RRSS continua en alza por 5 periodos consecutivos, con un peak negativo en febrero y uno positivo en agosto</a:t>
            </a:r>
          </a:p>
        </p:txBody>
      </p:sp>
      <p:pic>
        <p:nvPicPr>
          <p:cNvPr id="9" name="Imagen 8">
            <a:extLst>
              <a:ext uri="{FF2B5EF4-FFF2-40B4-BE49-F238E27FC236}">
                <a16:creationId xmlns:a16="http://schemas.microsoft.com/office/drawing/2014/main" id="{128116D8-99E8-E517-ACC1-52832D415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89" y="5143500"/>
            <a:ext cx="12573022" cy="4191007"/>
          </a:xfrm>
          <a:prstGeom prst="rect">
            <a:avLst/>
          </a:prstGeom>
        </p:spPr>
      </p:pic>
      <p:sp>
        <p:nvSpPr>
          <p:cNvPr id="10" name="CuadroTexto 9">
            <a:extLst>
              <a:ext uri="{FF2B5EF4-FFF2-40B4-BE49-F238E27FC236}">
                <a16:creationId xmlns:a16="http://schemas.microsoft.com/office/drawing/2014/main" id="{F38CF497-C378-BE6F-41BE-27B848E92845}"/>
              </a:ext>
            </a:extLst>
          </p:cNvPr>
          <p:cNvSpPr txBox="1"/>
          <p:nvPr/>
        </p:nvSpPr>
        <p:spPr>
          <a:xfrm>
            <a:off x="5184284" y="4580200"/>
            <a:ext cx="7995632" cy="584775"/>
          </a:xfrm>
          <a:prstGeom prst="rect">
            <a:avLst/>
          </a:prstGeom>
          <a:noFill/>
        </p:spPr>
        <p:txBody>
          <a:bodyPr wrap="square">
            <a:spAutoFit/>
          </a:bodyPr>
          <a:lstStyle/>
          <a:p>
            <a:pPr marL="266700" algn="ctr"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Evolutivo de dimensiones (2021-2025)</a:t>
            </a:r>
            <a:r>
              <a:rPr lang="es-MX" sz="2400" b="1" dirty="0">
                <a:solidFill>
                  <a:srgbClr val="104C97"/>
                </a:solidFill>
                <a:latin typeface="Calibri" panose="020F0502020204030204" pitchFamily="34" charset="0"/>
                <a:cs typeface="Calibri" panose="020F0502020204030204" pitchFamily="34" charset="0"/>
                <a:sym typeface="Helvetica Neue Medium"/>
              </a:rPr>
              <a:t> </a:t>
            </a:r>
            <a:endParaRPr lang="es-MX" sz="32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5" name="CuadroTexto 4">
            <a:extLst>
              <a:ext uri="{FF2B5EF4-FFF2-40B4-BE49-F238E27FC236}">
                <a16:creationId xmlns:a16="http://schemas.microsoft.com/office/drawing/2014/main" id="{8B9C0A39-BFCD-1686-66CA-85BE8BEA123C}"/>
              </a:ext>
            </a:extLst>
          </p:cNvPr>
          <p:cNvSpPr txBox="1"/>
          <p:nvPr/>
        </p:nvSpPr>
        <p:spPr>
          <a:xfrm>
            <a:off x="666750" y="2174892"/>
            <a:ext cx="16954500" cy="2123658"/>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En RRSS, el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BCE se ha mantenido dentro del rango de confianza intermedio, manteniendo una tendencia positiva por quinto periodo consecutivo</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subiendo un 26% desde el 2021.</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Los comentarios dentro de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las dimensiones promotoras y neutras han aumentaron ligeramente este año</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mientras que los comentarios detractores se mantienen a la baja, con una reducción de un 32% desde el 2021.</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 partir de un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corte de suministro eléctrico en febrero</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se observó un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descenso negativo en el barómetro de confianza,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que llego hasta 60, mientras que en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agosto se alcanzó un peak positivo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que permitió al BCE alcanzar los 73 puntos.</a:t>
            </a:r>
          </a:p>
        </p:txBody>
      </p:sp>
      <p:cxnSp>
        <p:nvCxnSpPr>
          <p:cNvPr id="6" name="Conector recto de flecha 5">
            <a:extLst>
              <a:ext uri="{FF2B5EF4-FFF2-40B4-BE49-F238E27FC236}">
                <a16:creationId xmlns:a16="http://schemas.microsoft.com/office/drawing/2014/main" id="{D097E394-9047-95B5-5445-143828B7F7D3}"/>
              </a:ext>
            </a:extLst>
          </p:cNvPr>
          <p:cNvCxnSpPr>
            <a:cxnSpLocks/>
          </p:cNvCxnSpPr>
          <p:nvPr/>
        </p:nvCxnSpPr>
        <p:spPr>
          <a:xfrm flipV="1">
            <a:off x="3657598" y="5600700"/>
            <a:ext cx="2286002" cy="838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4FB05DC9-FBF6-EF8E-BC68-F64A551DC935}"/>
              </a:ext>
            </a:extLst>
          </p:cNvPr>
          <p:cNvCxnSpPr>
            <a:cxnSpLocks/>
          </p:cNvCxnSpPr>
          <p:nvPr/>
        </p:nvCxnSpPr>
        <p:spPr>
          <a:xfrm>
            <a:off x="12344402" y="6210300"/>
            <a:ext cx="2286000" cy="838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989976AC-6C6A-5664-3309-99393B4CF846}"/>
              </a:ext>
            </a:extLst>
          </p:cNvPr>
          <p:cNvSpPr txBox="1"/>
          <p:nvPr/>
        </p:nvSpPr>
        <p:spPr>
          <a:xfrm rot="20391638">
            <a:off x="4243185" y="5654573"/>
            <a:ext cx="898796" cy="400110"/>
          </a:xfrm>
          <a:prstGeom prst="rect">
            <a:avLst/>
          </a:prstGeom>
          <a:noFill/>
        </p:spPr>
        <p:txBody>
          <a:bodyPr wrap="square">
            <a:spAutoFit/>
          </a:bodyPr>
          <a:lstStyle/>
          <a:p>
            <a:r>
              <a:rPr lang="es-ES" sz="2000" b="1" dirty="0">
                <a:solidFill>
                  <a:schemeClr val="tx2">
                    <a:lumMod val="90000"/>
                    <a:lumOff val="10000"/>
                  </a:schemeClr>
                </a:solidFill>
              </a:rPr>
              <a:t>+26%</a:t>
            </a:r>
            <a:endParaRPr lang="es-CL" sz="2000" b="1" dirty="0">
              <a:solidFill>
                <a:schemeClr val="tx2">
                  <a:lumMod val="90000"/>
                  <a:lumOff val="10000"/>
                </a:schemeClr>
              </a:solidFill>
            </a:endParaRPr>
          </a:p>
        </p:txBody>
      </p:sp>
      <p:sp>
        <p:nvSpPr>
          <p:cNvPr id="23" name="CuadroTexto 22">
            <a:extLst>
              <a:ext uri="{FF2B5EF4-FFF2-40B4-BE49-F238E27FC236}">
                <a16:creationId xmlns:a16="http://schemas.microsoft.com/office/drawing/2014/main" id="{EFF5DA43-0256-BC72-E8B6-40B097BBF750}"/>
              </a:ext>
            </a:extLst>
          </p:cNvPr>
          <p:cNvSpPr txBox="1"/>
          <p:nvPr/>
        </p:nvSpPr>
        <p:spPr>
          <a:xfrm rot="1246703">
            <a:off x="13145681" y="6271194"/>
            <a:ext cx="898796" cy="400110"/>
          </a:xfrm>
          <a:prstGeom prst="rect">
            <a:avLst/>
          </a:prstGeom>
          <a:noFill/>
        </p:spPr>
        <p:txBody>
          <a:bodyPr wrap="square">
            <a:spAutoFit/>
          </a:bodyPr>
          <a:lstStyle/>
          <a:p>
            <a:r>
              <a:rPr lang="es-ES" sz="2000" b="1" dirty="0">
                <a:solidFill>
                  <a:schemeClr val="tx2">
                    <a:lumMod val="90000"/>
                    <a:lumOff val="10000"/>
                  </a:schemeClr>
                </a:solidFill>
              </a:rPr>
              <a:t>-32%</a:t>
            </a:r>
            <a:endParaRPr lang="es-CL" sz="2000" b="1" dirty="0">
              <a:solidFill>
                <a:schemeClr val="tx2">
                  <a:lumMod val="90000"/>
                  <a:lumOff val="10000"/>
                </a:schemeClr>
              </a:solidFill>
            </a:endParaRPr>
          </a:p>
        </p:txBody>
      </p:sp>
    </p:spTree>
    <p:extLst>
      <p:ext uri="{BB962C8B-B14F-4D97-AF65-F5344CB8AC3E}">
        <p14:creationId xmlns:p14="http://schemas.microsoft.com/office/powerpoint/2010/main" val="285475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88839E7E-3ACD-9B2B-5A78-6450508C894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7F696E3-09AA-4AB6-5B25-42CD30F9DF96}"/>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6C800F46-8F80-0E34-30E5-775B5811A5EE}"/>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AC0EEF41-82D7-C646-4F93-CDE9BFD7C571}"/>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CE2BF48D-8DBD-C813-0F3A-AC692D689BB1}"/>
              </a:ext>
            </a:extLst>
          </p:cNvPr>
          <p:cNvSpPr txBox="1"/>
          <p:nvPr/>
        </p:nvSpPr>
        <p:spPr>
          <a:xfrm>
            <a:off x="295275" y="419100"/>
            <a:ext cx="14411325" cy="1077218"/>
          </a:xfrm>
          <a:prstGeom prst="rect">
            <a:avLst/>
          </a:prstGeom>
          <a:noFill/>
        </p:spPr>
        <p:txBody>
          <a:bodyPr wrap="square">
            <a:spAutoFit/>
          </a:bodyPr>
          <a:lstStyle/>
          <a:p>
            <a:pPr marL="266700" defTabSz="821531" hangingPunct="0"/>
            <a:r>
              <a:rPr lang="es-ES" sz="3200" b="1" dirty="0">
                <a:solidFill>
                  <a:srgbClr val="104C97"/>
                </a:solidFill>
                <a:latin typeface="Calibri" panose="020F0502020204030204" pitchFamily="34" charset="0"/>
                <a:cs typeface="Calibri" panose="020F0502020204030204" pitchFamily="34" charset="0"/>
                <a:sym typeface="Helvetica Neue Medium"/>
              </a:rPr>
              <a:t>La confianza manifestada en RRSS continua en alza por 5 periodos consecutivos, con un peak negativo en febrero y uno positivo en agosto</a:t>
            </a:r>
          </a:p>
        </p:txBody>
      </p:sp>
      <p:pic>
        <p:nvPicPr>
          <p:cNvPr id="7" name="Imagen 6">
            <a:extLst>
              <a:ext uri="{FF2B5EF4-FFF2-40B4-BE49-F238E27FC236}">
                <a16:creationId xmlns:a16="http://schemas.microsoft.com/office/drawing/2014/main" id="{5926477B-B0D3-DCB2-A7D3-E8EEA8895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00" y="1640925"/>
            <a:ext cx="16732800" cy="8366400"/>
          </a:xfrm>
          <a:prstGeom prst="rect">
            <a:avLst/>
          </a:prstGeom>
        </p:spPr>
      </p:pic>
      <p:sp>
        <p:nvSpPr>
          <p:cNvPr id="26" name="Rectángulo 25">
            <a:extLst>
              <a:ext uri="{FF2B5EF4-FFF2-40B4-BE49-F238E27FC236}">
                <a16:creationId xmlns:a16="http://schemas.microsoft.com/office/drawing/2014/main" id="{18999558-7DC2-2510-D531-45BAD070773C}"/>
              </a:ext>
            </a:extLst>
          </p:cNvPr>
          <p:cNvSpPr/>
          <p:nvPr/>
        </p:nvSpPr>
        <p:spPr>
          <a:xfrm>
            <a:off x="2895600" y="1658243"/>
            <a:ext cx="540000" cy="782865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6E772CDB-3557-759C-1AD7-17A1AD2483B2}"/>
              </a:ext>
            </a:extLst>
          </p:cNvPr>
          <p:cNvSpPr/>
          <p:nvPr/>
        </p:nvSpPr>
        <p:spPr>
          <a:xfrm>
            <a:off x="10896600" y="1658243"/>
            <a:ext cx="540000" cy="7828656"/>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8">
            <a:extLst>
              <a:ext uri="{FF2B5EF4-FFF2-40B4-BE49-F238E27FC236}">
                <a16:creationId xmlns:a16="http://schemas.microsoft.com/office/drawing/2014/main" id="{94D6F190-0661-F0BA-8D21-DCBF66AB938D}"/>
              </a:ext>
            </a:extLst>
          </p:cNvPr>
          <p:cNvSpPr txBox="1"/>
          <p:nvPr/>
        </p:nvSpPr>
        <p:spPr>
          <a:xfrm>
            <a:off x="2895600" y="3467100"/>
            <a:ext cx="540000" cy="461665"/>
          </a:xfrm>
          <a:prstGeom prst="rect">
            <a:avLst/>
          </a:prstGeom>
          <a:solidFill>
            <a:srgbClr val="FFCCCC"/>
          </a:solidFill>
        </p:spPr>
        <p:txBody>
          <a:bodyPr wrap="square">
            <a:spAutoFit/>
          </a:bodyPr>
          <a:lstStyle/>
          <a:p>
            <a:pPr algn="ctr"/>
            <a:r>
              <a:rPr lang="es-ES" sz="2400" b="1" dirty="0">
                <a:solidFill>
                  <a:schemeClr val="accent2"/>
                </a:solidFill>
              </a:rPr>
              <a:t>60</a:t>
            </a:r>
            <a:endParaRPr lang="es-CL" sz="2400" b="1" dirty="0">
              <a:solidFill>
                <a:schemeClr val="accent2"/>
              </a:solidFill>
            </a:endParaRPr>
          </a:p>
        </p:txBody>
      </p:sp>
      <p:sp>
        <p:nvSpPr>
          <p:cNvPr id="10" name="CuadroTexto 9">
            <a:extLst>
              <a:ext uri="{FF2B5EF4-FFF2-40B4-BE49-F238E27FC236}">
                <a16:creationId xmlns:a16="http://schemas.microsoft.com/office/drawing/2014/main" id="{6A6FB44B-D536-2CB7-DD3F-2C832B6EB869}"/>
              </a:ext>
            </a:extLst>
          </p:cNvPr>
          <p:cNvSpPr txBox="1"/>
          <p:nvPr/>
        </p:nvSpPr>
        <p:spPr>
          <a:xfrm>
            <a:off x="10896600" y="2324100"/>
            <a:ext cx="540000" cy="461665"/>
          </a:xfrm>
          <a:prstGeom prst="rect">
            <a:avLst/>
          </a:prstGeom>
          <a:solidFill>
            <a:srgbClr val="E9F6DC"/>
          </a:solidFill>
        </p:spPr>
        <p:txBody>
          <a:bodyPr wrap="square">
            <a:spAutoFit/>
          </a:bodyPr>
          <a:lstStyle/>
          <a:p>
            <a:pPr algn="ctr"/>
            <a:r>
              <a:rPr lang="es-ES" sz="2400" b="1" dirty="0">
                <a:solidFill>
                  <a:srgbClr val="00B050"/>
                </a:solidFill>
              </a:rPr>
              <a:t>73</a:t>
            </a:r>
            <a:endParaRPr lang="es-CL" sz="2800" b="1" dirty="0">
              <a:solidFill>
                <a:srgbClr val="00B050"/>
              </a:solidFill>
            </a:endParaRPr>
          </a:p>
        </p:txBody>
      </p:sp>
    </p:spTree>
    <p:extLst>
      <p:ext uri="{BB962C8B-B14F-4D97-AF65-F5344CB8AC3E}">
        <p14:creationId xmlns:p14="http://schemas.microsoft.com/office/powerpoint/2010/main" val="145149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9CEC9F10-30B5-CF57-D908-737EF732ECC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CBC561-D971-AD0B-0DC0-6AF02C3FB309}"/>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D681AA42-3794-8F57-FC4B-B860DF5A6FF5}"/>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63925CCE-90F5-2622-587F-C9BD35693A73}"/>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543D86ED-FBCD-184F-E5FE-4E6C8B911F13}"/>
              </a:ext>
            </a:extLst>
          </p:cNvPr>
          <p:cNvSpPr txBox="1"/>
          <p:nvPr/>
        </p:nvSpPr>
        <p:spPr>
          <a:xfrm>
            <a:off x="295275" y="419100"/>
            <a:ext cx="17773650" cy="584775"/>
          </a:xfrm>
          <a:prstGeom prst="rect">
            <a:avLst/>
          </a:prstGeom>
          <a:noFill/>
        </p:spPr>
        <p:txBody>
          <a:bodyPr wrap="square">
            <a:spAutoFit/>
          </a:bodyPr>
          <a:lstStyle/>
          <a:p>
            <a:pPr marL="266700" defTabSz="821531" hangingPunct="0"/>
            <a:r>
              <a:rPr lang="es-ES" sz="3200" b="1" dirty="0">
                <a:solidFill>
                  <a:srgbClr val="104C97"/>
                </a:solidFill>
                <a:latin typeface="Calibri" panose="020F0502020204030204" pitchFamily="34" charset="0"/>
                <a:cs typeface="Calibri" panose="020F0502020204030204" pitchFamily="34" charset="0"/>
                <a:sym typeface="Helvetica Neue Medium"/>
              </a:rPr>
              <a:t>En RRSS la gente sigue confiando más en las empresas B2B que B2C, pero la brecha está disminuyendo</a:t>
            </a:r>
          </a:p>
        </p:txBody>
      </p:sp>
      <p:sp>
        <p:nvSpPr>
          <p:cNvPr id="10" name="CuadroTexto 9">
            <a:extLst>
              <a:ext uri="{FF2B5EF4-FFF2-40B4-BE49-F238E27FC236}">
                <a16:creationId xmlns:a16="http://schemas.microsoft.com/office/drawing/2014/main" id="{AA7AAF4C-6C46-C9BE-BFB0-3BDDF5813205}"/>
              </a:ext>
            </a:extLst>
          </p:cNvPr>
          <p:cNvSpPr txBox="1"/>
          <p:nvPr/>
        </p:nvSpPr>
        <p:spPr>
          <a:xfrm>
            <a:off x="1226532" y="5430082"/>
            <a:ext cx="9293716" cy="461665"/>
          </a:xfrm>
          <a:prstGeom prst="rect">
            <a:avLst/>
          </a:prstGeom>
          <a:noFill/>
        </p:spPr>
        <p:txBody>
          <a:bodyPr wrap="square">
            <a:spAutoFit/>
          </a:bodyPr>
          <a:lstStyle/>
          <a:p>
            <a:pPr marL="266700" algn="ctr" defTabSz="821531" hangingPunct="0"/>
            <a:r>
              <a:rPr lang="es-ES" sz="2400" b="1" dirty="0">
                <a:solidFill>
                  <a:srgbClr val="104C97"/>
                </a:solidFill>
                <a:latin typeface="Calibri" panose="020F0502020204030204" pitchFamily="34" charset="0"/>
                <a:cs typeface="Calibri" panose="020F0502020204030204" pitchFamily="34" charset="0"/>
                <a:sym typeface="Helvetica Neue Medium"/>
              </a:rPr>
              <a:t>Contraste BCE empresas B2B y B2C </a:t>
            </a:r>
            <a:r>
              <a:rPr lang="es-MX" sz="2400" b="1" dirty="0">
                <a:solidFill>
                  <a:srgbClr val="104C97"/>
                </a:solidFill>
                <a:latin typeface="Calibri" panose="020F0502020204030204" pitchFamily="34" charset="0"/>
                <a:cs typeface="Calibri" panose="020F0502020204030204" pitchFamily="34" charset="0"/>
                <a:sym typeface="Helvetica Neue Medium"/>
              </a:rPr>
              <a:t>(2021-2025)</a:t>
            </a:r>
            <a:r>
              <a:rPr lang="es-MX" b="1" dirty="0">
                <a:solidFill>
                  <a:srgbClr val="104C97"/>
                </a:solidFill>
                <a:latin typeface="Calibri" panose="020F0502020204030204" pitchFamily="34" charset="0"/>
                <a:cs typeface="Calibri" panose="020F0502020204030204" pitchFamily="34" charset="0"/>
                <a:sym typeface="Helvetica Neue Medium"/>
              </a:rPr>
              <a:t> </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7" name="CuadroTexto 6">
            <a:extLst>
              <a:ext uri="{FF2B5EF4-FFF2-40B4-BE49-F238E27FC236}">
                <a16:creationId xmlns:a16="http://schemas.microsoft.com/office/drawing/2014/main" id="{BBBC3FA9-EF86-F39A-0082-263BC007D680}"/>
              </a:ext>
            </a:extLst>
          </p:cNvPr>
          <p:cNvSpPr txBox="1"/>
          <p:nvPr/>
        </p:nvSpPr>
        <p:spPr>
          <a:xfrm>
            <a:off x="755693" y="1672991"/>
            <a:ext cx="16553182" cy="769441"/>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Las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empresas B2B han mantenido un BCE más alto que las empresas B2C en todos los años observados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dando cuenta de una mayor confianza en redes sociales frente a aquellas empresas cuyos productos y servicios no llegan directamente al consumidor.</a:t>
            </a:r>
          </a:p>
        </p:txBody>
      </p:sp>
      <p:pic>
        <p:nvPicPr>
          <p:cNvPr id="9" name="Imagen 8">
            <a:extLst>
              <a:ext uri="{FF2B5EF4-FFF2-40B4-BE49-F238E27FC236}">
                <a16:creationId xmlns:a16="http://schemas.microsoft.com/office/drawing/2014/main" id="{A41535D4-36D0-79E0-FDDD-E96262FE9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75" y="5842331"/>
            <a:ext cx="10288353" cy="3429451"/>
          </a:xfrm>
          <a:prstGeom prst="rect">
            <a:avLst/>
          </a:prstGeom>
        </p:spPr>
      </p:pic>
      <p:graphicFrame>
        <p:nvGraphicFramePr>
          <p:cNvPr id="18" name="Tabla 17">
            <a:extLst>
              <a:ext uri="{FF2B5EF4-FFF2-40B4-BE49-F238E27FC236}">
                <a16:creationId xmlns:a16="http://schemas.microsoft.com/office/drawing/2014/main" id="{1C9CE8F2-7DC6-DBF7-13EF-7188F2AD4BB5}"/>
              </a:ext>
            </a:extLst>
          </p:cNvPr>
          <p:cNvGraphicFramePr>
            <a:graphicFrameLocks noGrp="1"/>
          </p:cNvGraphicFramePr>
          <p:nvPr>
            <p:extLst>
              <p:ext uri="{D42A27DB-BD31-4B8C-83A1-F6EECF244321}">
                <p14:modId xmlns:p14="http://schemas.microsoft.com/office/powerpoint/2010/main" val="1345644215"/>
              </p:ext>
            </p:extLst>
          </p:nvPr>
        </p:nvGraphicFramePr>
        <p:xfrm>
          <a:off x="11049716" y="4159241"/>
          <a:ext cx="6231727" cy="5138449"/>
        </p:xfrm>
        <a:graphic>
          <a:graphicData uri="http://schemas.openxmlformats.org/drawingml/2006/table">
            <a:tbl>
              <a:tblPr/>
              <a:tblGrid>
                <a:gridCol w="897505">
                  <a:extLst>
                    <a:ext uri="{9D8B030D-6E8A-4147-A177-3AD203B41FA5}">
                      <a16:colId xmlns:a16="http://schemas.microsoft.com/office/drawing/2014/main" val="3512857491"/>
                    </a:ext>
                  </a:extLst>
                </a:gridCol>
                <a:gridCol w="1778074">
                  <a:extLst>
                    <a:ext uri="{9D8B030D-6E8A-4147-A177-3AD203B41FA5}">
                      <a16:colId xmlns:a16="http://schemas.microsoft.com/office/drawing/2014/main" val="3476215519"/>
                    </a:ext>
                  </a:extLst>
                </a:gridCol>
                <a:gridCol w="1778074">
                  <a:extLst>
                    <a:ext uri="{9D8B030D-6E8A-4147-A177-3AD203B41FA5}">
                      <a16:colId xmlns:a16="http://schemas.microsoft.com/office/drawing/2014/main" val="434217947"/>
                    </a:ext>
                  </a:extLst>
                </a:gridCol>
                <a:gridCol w="1778074">
                  <a:extLst>
                    <a:ext uri="{9D8B030D-6E8A-4147-A177-3AD203B41FA5}">
                      <a16:colId xmlns:a16="http://schemas.microsoft.com/office/drawing/2014/main" val="327804526"/>
                    </a:ext>
                  </a:extLst>
                </a:gridCol>
              </a:tblGrid>
              <a:tr h="463579">
                <a:tc>
                  <a:txBody>
                    <a:bodyPr/>
                    <a:lstStyle/>
                    <a:p>
                      <a:pPr algn="ctr" fontAlgn="b">
                        <a:buNone/>
                      </a:pPr>
                      <a:r>
                        <a:rPr lang="es-CL" sz="2000" b="1" i="0" u="none" strike="noStrike" dirty="0">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8E8E8"/>
                    </a:solidFill>
                  </a:tcPr>
                </a:tc>
                <a:tc>
                  <a:txBody>
                    <a:bodyPr/>
                    <a:lstStyle/>
                    <a:p>
                      <a:pPr algn="ctr" fontAlgn="b">
                        <a:buNone/>
                      </a:pPr>
                      <a:r>
                        <a:rPr lang="es-CL" sz="2000" b="1" i="0" u="none" strike="noStrike" dirty="0">
                          <a:solidFill>
                            <a:srgbClr val="000000"/>
                          </a:solidFill>
                          <a:effectLst/>
                          <a:latin typeface="Aptos Narrow" panose="020B0004020202020204" pitchFamily="34" charset="0"/>
                        </a:rPr>
                        <a:t>B2B</a:t>
                      </a:r>
                    </a:p>
                  </a:txBody>
                  <a:tcPr marL="6858" marR="6858" marT="68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buNone/>
                      </a:pPr>
                      <a:r>
                        <a:rPr lang="es-CL" sz="2000" b="1" i="0" u="none" strike="noStrike">
                          <a:solidFill>
                            <a:srgbClr val="000000"/>
                          </a:solidFill>
                          <a:effectLst/>
                          <a:latin typeface="Aptos Narrow" panose="020B0004020202020204" pitchFamily="34" charset="0"/>
                        </a:rPr>
                        <a:t>B2C</a:t>
                      </a:r>
                    </a:p>
                  </a:txBody>
                  <a:tcPr marL="6858" marR="6858" marT="68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buNone/>
                      </a:pPr>
                      <a:r>
                        <a:rPr lang="es-CL" sz="2000" b="1" i="0" u="none" strike="noStrike" dirty="0">
                          <a:solidFill>
                            <a:srgbClr val="000000"/>
                          </a:solidFill>
                          <a:effectLst/>
                          <a:latin typeface="Aptos Narrow" panose="020B0004020202020204" pitchFamily="34" charset="0"/>
                        </a:rPr>
                        <a:t>Brecha</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156497210"/>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12%</a:t>
                      </a:r>
                    </a:p>
                  </a:txBody>
                  <a:tcPr marL="6858" marR="6858" marT="68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a:t>
                      </a:r>
                    </a:p>
                  </a:txBody>
                  <a:tcPr marL="6858" marR="6858" marT="68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6E291"/>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11%</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6E291"/>
                    </a:solidFill>
                  </a:tcPr>
                </a:tc>
                <a:extLst>
                  <a:ext uri="{0D108BD9-81ED-4DB2-BD59-A6C34878D82A}">
                    <a16:rowId xmlns:a16="http://schemas.microsoft.com/office/drawing/2014/main" val="1126302733"/>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2021</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22%</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F38D8D"/>
                    </a:solidFill>
                  </a:tcPr>
                </a:tc>
                <a:tc>
                  <a:txBody>
                    <a:bodyPr/>
                    <a:lstStyle/>
                    <a:p>
                      <a:pPr algn="ctr" fontAlgn="b">
                        <a:buNone/>
                      </a:pPr>
                      <a:r>
                        <a:rPr lang="es-CL" sz="2000" b="0" i="0" u="none" strike="noStrike">
                          <a:solidFill>
                            <a:srgbClr val="000000"/>
                          </a:solidFill>
                          <a:effectLst/>
                          <a:latin typeface="Aptos Narrow" panose="020B0004020202020204" pitchFamily="34" charset="0"/>
                        </a:rPr>
                        <a:t>52%</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F38D8D"/>
                    </a:solidFill>
                  </a:tcPr>
                </a:tc>
                <a:tc>
                  <a:txBody>
                    <a:bodyPr/>
                    <a:lstStyle/>
                    <a:p>
                      <a:pPr algn="ctr" fontAlgn="b">
                        <a:buNone/>
                      </a:pPr>
                      <a:r>
                        <a:rPr lang="es-CL" sz="2000" b="0" i="0" u="none" strike="noStrike">
                          <a:solidFill>
                            <a:srgbClr val="000000"/>
                          </a:solidFill>
                          <a:effectLst/>
                          <a:latin typeface="Aptos Narrow" panose="020B0004020202020204" pitchFamily="34" charset="0"/>
                        </a:rPr>
                        <a:t>-30%</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38D8D"/>
                    </a:solidFill>
                  </a:tcPr>
                </a:tc>
                <a:extLst>
                  <a:ext uri="{0D108BD9-81ED-4DB2-BD59-A6C34878D82A}">
                    <a16:rowId xmlns:a16="http://schemas.microsoft.com/office/drawing/2014/main" val="2478575458"/>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66%</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D0D0D0"/>
                    </a:solidFill>
                  </a:tcPr>
                </a:tc>
                <a:tc>
                  <a:txBody>
                    <a:bodyPr/>
                    <a:lstStyle/>
                    <a:p>
                      <a:pPr algn="ctr" fontAlgn="b">
                        <a:buNone/>
                      </a:pPr>
                      <a:r>
                        <a:rPr lang="es-CL" sz="2000" b="0" i="0" u="none" strike="noStrike">
                          <a:solidFill>
                            <a:srgbClr val="000000"/>
                          </a:solidFill>
                          <a:effectLst/>
                          <a:latin typeface="Aptos Narrow" panose="020B0004020202020204" pitchFamily="34" charset="0"/>
                        </a:rPr>
                        <a:t>47%</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D0D0D0"/>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19%</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0D0D0"/>
                    </a:solidFill>
                  </a:tcPr>
                </a:tc>
                <a:extLst>
                  <a:ext uri="{0D108BD9-81ED-4DB2-BD59-A6C34878D82A}">
                    <a16:rowId xmlns:a16="http://schemas.microsoft.com/office/drawing/2014/main" val="113052352"/>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2%</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6%</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-4%</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6E291"/>
                    </a:solidFill>
                  </a:tcPr>
                </a:tc>
                <a:extLst>
                  <a:ext uri="{0D108BD9-81ED-4DB2-BD59-A6C34878D82A}">
                    <a16:rowId xmlns:a16="http://schemas.microsoft.com/office/drawing/2014/main" val="1740550030"/>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2022</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15%</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F38D8D"/>
                    </a:solidFill>
                  </a:tcPr>
                </a:tc>
                <a:tc>
                  <a:txBody>
                    <a:bodyPr/>
                    <a:lstStyle/>
                    <a:p>
                      <a:pPr algn="ctr" fontAlgn="b">
                        <a:buNone/>
                      </a:pPr>
                      <a:r>
                        <a:rPr lang="es-CL" sz="2000" b="0" i="0" u="none" strike="noStrike">
                          <a:solidFill>
                            <a:srgbClr val="000000"/>
                          </a:solidFill>
                          <a:effectLst/>
                          <a:latin typeface="Aptos Narrow" panose="020B0004020202020204" pitchFamily="34" charset="0"/>
                        </a:rPr>
                        <a:t>45%</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F38D8D"/>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-30%</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38D8D"/>
                    </a:solidFill>
                  </a:tcPr>
                </a:tc>
                <a:extLst>
                  <a:ext uri="{0D108BD9-81ED-4DB2-BD59-A6C34878D82A}">
                    <a16:rowId xmlns:a16="http://schemas.microsoft.com/office/drawing/2014/main" val="703430268"/>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83%</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D0D0D0"/>
                    </a:solidFill>
                  </a:tcPr>
                </a:tc>
                <a:tc>
                  <a:txBody>
                    <a:bodyPr/>
                    <a:lstStyle/>
                    <a:p>
                      <a:pPr algn="ctr" fontAlgn="b">
                        <a:buNone/>
                      </a:pPr>
                      <a:r>
                        <a:rPr lang="es-CL" sz="2000" b="0" i="0" u="none" strike="noStrike">
                          <a:solidFill>
                            <a:srgbClr val="000000"/>
                          </a:solidFill>
                          <a:effectLst/>
                          <a:latin typeface="Aptos Narrow" panose="020B0004020202020204" pitchFamily="34" charset="0"/>
                        </a:rPr>
                        <a:t>49%</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D0D0D0"/>
                    </a:solidFill>
                  </a:tcPr>
                </a:tc>
                <a:tc>
                  <a:txBody>
                    <a:bodyPr/>
                    <a:lstStyle/>
                    <a:p>
                      <a:pPr algn="ctr" fontAlgn="b">
                        <a:buNone/>
                      </a:pPr>
                      <a:r>
                        <a:rPr lang="es-CL" sz="2000" b="0" i="0" u="none" strike="noStrike">
                          <a:solidFill>
                            <a:srgbClr val="000000"/>
                          </a:solidFill>
                          <a:effectLst/>
                          <a:latin typeface="Aptos Narrow" panose="020B0004020202020204" pitchFamily="34" charset="0"/>
                        </a:rPr>
                        <a:t>34%</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0D0D0"/>
                    </a:solidFill>
                  </a:tcPr>
                </a:tc>
                <a:extLst>
                  <a:ext uri="{0D108BD9-81ED-4DB2-BD59-A6C34878D82A}">
                    <a16:rowId xmlns:a16="http://schemas.microsoft.com/office/drawing/2014/main" val="3998834466"/>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11%</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13%</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-2%</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6E291"/>
                    </a:solidFill>
                  </a:tcPr>
                </a:tc>
                <a:extLst>
                  <a:ext uri="{0D108BD9-81ED-4DB2-BD59-A6C34878D82A}">
                    <a16:rowId xmlns:a16="http://schemas.microsoft.com/office/drawing/2014/main" val="2943939655"/>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2023</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35%</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F38D8D"/>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43%</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F38D8D"/>
                    </a:solidFill>
                  </a:tcPr>
                </a:tc>
                <a:tc>
                  <a:txBody>
                    <a:bodyPr/>
                    <a:lstStyle/>
                    <a:p>
                      <a:pPr algn="ctr" fontAlgn="b">
                        <a:buNone/>
                      </a:pPr>
                      <a:r>
                        <a:rPr lang="es-CL" sz="2000" b="0" i="0" u="none" strike="noStrike">
                          <a:solidFill>
                            <a:srgbClr val="000000"/>
                          </a:solidFill>
                          <a:effectLst/>
                          <a:latin typeface="Aptos Narrow" panose="020B0004020202020204" pitchFamily="34" charset="0"/>
                        </a:rPr>
                        <a:t>-8%</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38D8D"/>
                    </a:solidFill>
                  </a:tcPr>
                </a:tc>
                <a:extLst>
                  <a:ext uri="{0D108BD9-81ED-4DB2-BD59-A6C34878D82A}">
                    <a16:rowId xmlns:a16="http://schemas.microsoft.com/office/drawing/2014/main" val="575152383"/>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54%</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D0D0D0"/>
                    </a:solidFill>
                  </a:tcPr>
                </a:tc>
                <a:tc>
                  <a:txBody>
                    <a:bodyPr/>
                    <a:lstStyle/>
                    <a:p>
                      <a:pPr algn="ctr" fontAlgn="b">
                        <a:buNone/>
                      </a:pPr>
                      <a:r>
                        <a:rPr lang="es-CL" sz="2000" b="0" i="0" u="none" strike="noStrike">
                          <a:solidFill>
                            <a:srgbClr val="000000"/>
                          </a:solidFill>
                          <a:effectLst/>
                          <a:latin typeface="Aptos Narrow" panose="020B0004020202020204" pitchFamily="34" charset="0"/>
                        </a:rPr>
                        <a:t>44%</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D0D0D0"/>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10%</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0D0D0"/>
                    </a:solidFill>
                  </a:tcPr>
                </a:tc>
                <a:extLst>
                  <a:ext uri="{0D108BD9-81ED-4DB2-BD59-A6C34878D82A}">
                    <a16:rowId xmlns:a16="http://schemas.microsoft.com/office/drawing/2014/main" val="383788"/>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29%</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15%</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86E291"/>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14%</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6E291"/>
                    </a:solidFill>
                  </a:tcPr>
                </a:tc>
                <a:extLst>
                  <a:ext uri="{0D108BD9-81ED-4DB2-BD59-A6C34878D82A}">
                    <a16:rowId xmlns:a16="http://schemas.microsoft.com/office/drawing/2014/main" val="2299735477"/>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2024</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22%</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F38D8D"/>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41%</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F38D8D"/>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-19%</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38D8D"/>
                    </a:solidFill>
                  </a:tcPr>
                </a:tc>
                <a:extLst>
                  <a:ext uri="{0D108BD9-81ED-4DB2-BD59-A6C34878D82A}">
                    <a16:rowId xmlns:a16="http://schemas.microsoft.com/office/drawing/2014/main" val="2339377170"/>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49%</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D0D0D0"/>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44%</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D0D0D0"/>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5%</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0D0D0"/>
                    </a:solidFill>
                  </a:tcPr>
                </a:tc>
                <a:extLst>
                  <a:ext uri="{0D108BD9-81ED-4DB2-BD59-A6C34878D82A}">
                    <a16:rowId xmlns:a16="http://schemas.microsoft.com/office/drawing/2014/main" val="3317983206"/>
                  </a:ext>
                </a:extLst>
              </a:tr>
              <a:tr h="268248">
                <a:tc>
                  <a:txBody>
                    <a:bodyPr/>
                    <a:lstStyle/>
                    <a:p>
                      <a:pPr algn="ctr" fontAlgn="b">
                        <a:buNone/>
                      </a:pPr>
                      <a:r>
                        <a:rPr lang="es-CL" sz="2000" b="1" i="0" u="none" strike="noStrike">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26%</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15%</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86E291"/>
                    </a:solidFill>
                  </a:tcPr>
                </a:tc>
                <a:tc>
                  <a:txBody>
                    <a:bodyPr/>
                    <a:lstStyle/>
                    <a:p>
                      <a:pPr algn="ctr" fontAlgn="b">
                        <a:buNone/>
                      </a:pPr>
                      <a:r>
                        <a:rPr lang="es-CL" sz="2000" b="0" i="0" u="none" strike="noStrike">
                          <a:solidFill>
                            <a:srgbClr val="000000"/>
                          </a:solidFill>
                          <a:effectLst/>
                          <a:latin typeface="Aptos Narrow" panose="020B0004020202020204" pitchFamily="34" charset="0"/>
                        </a:rPr>
                        <a:t>11%</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6E291"/>
                    </a:solidFill>
                  </a:tcPr>
                </a:tc>
                <a:extLst>
                  <a:ext uri="{0D108BD9-81ED-4DB2-BD59-A6C34878D82A}">
                    <a16:rowId xmlns:a16="http://schemas.microsoft.com/office/drawing/2014/main" val="1203365259"/>
                  </a:ext>
                </a:extLst>
              </a:tr>
              <a:tr h="268248">
                <a:tc>
                  <a:txBody>
                    <a:bodyPr/>
                    <a:lstStyle/>
                    <a:p>
                      <a:pPr algn="ctr" fontAlgn="b">
                        <a:buNone/>
                      </a:pPr>
                      <a:r>
                        <a:rPr lang="es-CL" sz="2000" b="1" i="0" u="none" strike="noStrike" dirty="0">
                          <a:solidFill>
                            <a:srgbClr val="000000"/>
                          </a:solidFill>
                          <a:effectLst/>
                          <a:latin typeface="Aptos Narrow" panose="020B0004020202020204" pitchFamily="34" charset="0"/>
                        </a:rPr>
                        <a:t>2025</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8E8E8"/>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24%</a:t>
                      </a:r>
                    </a:p>
                  </a:txBody>
                  <a:tcPr marL="6858" marR="6858" marT="6858" marB="0" anchor="ctr">
                    <a:lnL w="6350" cap="flat" cmpd="sng" algn="ctr">
                      <a:solidFill>
                        <a:srgbClr val="000000"/>
                      </a:solidFill>
                      <a:prstDash val="solid"/>
                      <a:round/>
                      <a:headEnd type="none" w="med" len="med"/>
                      <a:tailEnd type="none" w="med" len="med"/>
                    </a:lnL>
                    <a:lnR>
                      <a:noFill/>
                    </a:lnR>
                    <a:lnT>
                      <a:noFill/>
                    </a:lnT>
                    <a:lnB>
                      <a:noFill/>
                    </a:lnB>
                    <a:solidFill>
                      <a:srgbClr val="F38D8D"/>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36%</a:t>
                      </a:r>
                    </a:p>
                  </a:txBody>
                  <a:tcPr marL="6858" marR="6858" marT="6858" marB="0" anchor="ctr">
                    <a:lnL>
                      <a:noFill/>
                    </a:lnL>
                    <a:lnR w="6350" cap="flat" cmpd="sng" algn="ctr">
                      <a:solidFill>
                        <a:srgbClr val="000000"/>
                      </a:solidFill>
                      <a:prstDash val="solid"/>
                      <a:round/>
                      <a:headEnd type="none" w="med" len="med"/>
                      <a:tailEnd type="none" w="med" len="med"/>
                    </a:lnR>
                    <a:lnT>
                      <a:noFill/>
                    </a:lnT>
                    <a:lnB>
                      <a:noFill/>
                    </a:lnB>
                    <a:solidFill>
                      <a:srgbClr val="F38D8D"/>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-12%</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38D8D"/>
                    </a:solidFill>
                  </a:tcPr>
                </a:tc>
                <a:extLst>
                  <a:ext uri="{0D108BD9-81ED-4DB2-BD59-A6C34878D82A}">
                    <a16:rowId xmlns:a16="http://schemas.microsoft.com/office/drawing/2014/main" val="1075718559"/>
                  </a:ext>
                </a:extLst>
              </a:tr>
              <a:tr h="268248">
                <a:tc>
                  <a:txBody>
                    <a:bodyPr/>
                    <a:lstStyle/>
                    <a:p>
                      <a:pPr algn="ctr" fontAlgn="b">
                        <a:buNone/>
                      </a:pPr>
                      <a:r>
                        <a:rPr lang="es-CL" sz="2000" b="1" i="0" u="none" strike="noStrike" dirty="0">
                          <a:solidFill>
                            <a:srgbClr val="000000"/>
                          </a:solidFill>
                          <a:effectLst/>
                          <a:latin typeface="Aptos Narrow" panose="020B0004020202020204" pitchFamily="34" charset="0"/>
                        </a:rPr>
                        <a:t> </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buNone/>
                      </a:pPr>
                      <a:r>
                        <a:rPr lang="es-CL" sz="2000" b="0" i="0" u="none" strike="noStrike">
                          <a:solidFill>
                            <a:srgbClr val="000000"/>
                          </a:solidFill>
                          <a:effectLst/>
                          <a:latin typeface="Aptos Narrow" panose="020B0004020202020204" pitchFamily="34" charset="0"/>
                        </a:rPr>
                        <a:t>50%</a:t>
                      </a:r>
                    </a:p>
                  </a:txBody>
                  <a:tcPr marL="6858" marR="6858" marT="685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0D0D0"/>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49%</a:t>
                      </a:r>
                    </a:p>
                  </a:txBody>
                  <a:tcPr marL="6858" marR="6858" marT="685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D0D0"/>
                    </a:solidFill>
                  </a:tcPr>
                </a:tc>
                <a:tc>
                  <a:txBody>
                    <a:bodyPr/>
                    <a:lstStyle/>
                    <a:p>
                      <a:pPr algn="ctr" fontAlgn="b">
                        <a:buNone/>
                      </a:pPr>
                      <a:r>
                        <a:rPr lang="es-CL" sz="2000" b="0" i="0" u="none" strike="noStrike" dirty="0">
                          <a:solidFill>
                            <a:srgbClr val="000000"/>
                          </a:solidFill>
                          <a:effectLst/>
                          <a:latin typeface="Aptos Narrow" panose="020B0004020202020204" pitchFamily="34" charset="0"/>
                        </a:rPr>
                        <a:t>1%</a:t>
                      </a:r>
                    </a:p>
                  </a:txBody>
                  <a:tcPr marL="6858" marR="6858"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284087978"/>
                  </a:ext>
                </a:extLst>
              </a:tr>
            </a:tbl>
          </a:graphicData>
        </a:graphic>
      </p:graphicFrame>
      <p:sp>
        <p:nvSpPr>
          <p:cNvPr id="19" name="CuadroTexto 18">
            <a:extLst>
              <a:ext uri="{FF2B5EF4-FFF2-40B4-BE49-F238E27FC236}">
                <a16:creationId xmlns:a16="http://schemas.microsoft.com/office/drawing/2014/main" id="{52A0DB43-DBC8-351E-4106-E654DA19E59F}"/>
              </a:ext>
            </a:extLst>
          </p:cNvPr>
          <p:cNvSpPr txBox="1"/>
          <p:nvPr/>
        </p:nvSpPr>
        <p:spPr>
          <a:xfrm>
            <a:off x="11049716" y="3003082"/>
            <a:ext cx="6231727" cy="461665"/>
          </a:xfrm>
          <a:prstGeom prst="rect">
            <a:avLst/>
          </a:prstGeom>
          <a:noFill/>
        </p:spPr>
        <p:txBody>
          <a:bodyPr wrap="square">
            <a:spAutoFit/>
          </a:bodyPr>
          <a:lstStyle/>
          <a:p>
            <a:pPr marL="266700" defTabSz="821531" hangingPunct="0"/>
            <a:r>
              <a:rPr lang="es-ES" sz="2400" b="1" dirty="0">
                <a:solidFill>
                  <a:srgbClr val="104C97"/>
                </a:solidFill>
                <a:latin typeface="Calibri" panose="020F0502020204030204" pitchFamily="34" charset="0"/>
                <a:cs typeface="Calibri" panose="020F0502020204030204" pitchFamily="34" charset="0"/>
                <a:sym typeface="Helvetica Neue Medium"/>
              </a:rPr>
              <a:t>Sentiment empresas B2B y B2C (2021-2025)</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20" name="Rectángulo 19">
            <a:extLst>
              <a:ext uri="{FF2B5EF4-FFF2-40B4-BE49-F238E27FC236}">
                <a16:creationId xmlns:a16="http://schemas.microsoft.com/office/drawing/2014/main" id="{A0E6F209-47CF-7520-F2AC-5E1F9FE57E33}"/>
              </a:ext>
            </a:extLst>
          </p:cNvPr>
          <p:cNvSpPr/>
          <p:nvPr/>
        </p:nvSpPr>
        <p:spPr>
          <a:xfrm>
            <a:off x="11612880" y="3627446"/>
            <a:ext cx="152400" cy="152400"/>
          </a:xfrm>
          <a:prstGeom prst="rect">
            <a:avLst/>
          </a:prstGeom>
          <a:solidFill>
            <a:srgbClr val="86E291"/>
          </a:solidFill>
          <a:ln>
            <a:solidFill>
              <a:srgbClr val="86E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CuadroTexto 21">
            <a:extLst>
              <a:ext uri="{FF2B5EF4-FFF2-40B4-BE49-F238E27FC236}">
                <a16:creationId xmlns:a16="http://schemas.microsoft.com/office/drawing/2014/main" id="{B169F50C-B672-A65D-14D5-17C469F5C6A6}"/>
              </a:ext>
            </a:extLst>
          </p:cNvPr>
          <p:cNvSpPr txBox="1"/>
          <p:nvPr/>
        </p:nvSpPr>
        <p:spPr>
          <a:xfrm>
            <a:off x="11765280" y="3518980"/>
            <a:ext cx="4800600" cy="369332"/>
          </a:xfrm>
          <a:prstGeom prst="rect">
            <a:avLst/>
          </a:prstGeom>
          <a:noFill/>
        </p:spPr>
        <p:txBody>
          <a:bodyPr wrap="square" rtlCol="0">
            <a:spAutoFit/>
          </a:bodyPr>
          <a:lstStyle/>
          <a:p>
            <a:r>
              <a:rPr lang="es-ES" dirty="0"/>
              <a:t>Promotor		Detractor		Neutro</a:t>
            </a:r>
            <a:endParaRPr lang="es-CL" dirty="0"/>
          </a:p>
        </p:txBody>
      </p:sp>
      <p:sp>
        <p:nvSpPr>
          <p:cNvPr id="23" name="Rectángulo 22">
            <a:extLst>
              <a:ext uri="{FF2B5EF4-FFF2-40B4-BE49-F238E27FC236}">
                <a16:creationId xmlns:a16="http://schemas.microsoft.com/office/drawing/2014/main" id="{00A35A5E-688E-6580-96BE-FAE450862508}"/>
              </a:ext>
            </a:extLst>
          </p:cNvPr>
          <p:cNvSpPr/>
          <p:nvPr/>
        </p:nvSpPr>
        <p:spPr>
          <a:xfrm>
            <a:off x="13441680" y="3627446"/>
            <a:ext cx="152400" cy="152400"/>
          </a:xfrm>
          <a:prstGeom prst="rect">
            <a:avLst/>
          </a:prstGeom>
          <a:solidFill>
            <a:srgbClr val="F38D8D"/>
          </a:solidFill>
          <a:ln>
            <a:solidFill>
              <a:srgbClr val="F38D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61032330-EDE0-8485-41F8-1C5DAD919D16}"/>
              </a:ext>
            </a:extLst>
          </p:cNvPr>
          <p:cNvSpPr/>
          <p:nvPr/>
        </p:nvSpPr>
        <p:spPr>
          <a:xfrm>
            <a:off x="15270480" y="3627446"/>
            <a:ext cx="152400" cy="152400"/>
          </a:xfrm>
          <a:prstGeom prst="rect">
            <a:avLst/>
          </a:prstGeom>
          <a:solidFill>
            <a:srgbClr val="D0D0D0"/>
          </a:solidFill>
          <a:ln>
            <a:solidFill>
              <a:srgbClr val="D0D0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CuadroTexto 25">
            <a:extLst>
              <a:ext uri="{FF2B5EF4-FFF2-40B4-BE49-F238E27FC236}">
                <a16:creationId xmlns:a16="http://schemas.microsoft.com/office/drawing/2014/main" id="{CF431DDD-8151-D8A7-6188-F0CA1265124B}"/>
              </a:ext>
            </a:extLst>
          </p:cNvPr>
          <p:cNvSpPr txBox="1"/>
          <p:nvPr/>
        </p:nvSpPr>
        <p:spPr>
          <a:xfrm>
            <a:off x="738142" y="2472539"/>
            <a:ext cx="9153144" cy="2462213"/>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Durante el 2025 las empresas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B2B llegaron a un BCE de 76%, que se traduce en confianza alta</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mientras que en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B2C llegó a 64%, que se traduce en confianza intermedia</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La brecha entre ambas medidas fue de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19 pp el 2024, mientras que el 2025 fue de -12 pp</a:t>
            </a:r>
            <a:r>
              <a:rPr lang="es-ES" sz="2200">
                <a:solidFill>
                  <a:srgbClr val="000000"/>
                </a:solidFill>
                <a:latin typeface="Calibri" panose="020F0502020204030204" pitchFamily="34" charset="0"/>
                <a:ea typeface="Helvetica Neue"/>
                <a:cs typeface="Calibri" panose="020F0502020204030204" pitchFamily="34" charset="0"/>
                <a:sym typeface="Helvetica Neue"/>
              </a:rPr>
              <a:t>, notablemente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menor.</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Las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empresas B2C experimentaron este año el porcentaje de detractores más bajo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desde el inicio del estudio (36%, contra el 41% del año pasado).</a:t>
            </a:r>
          </a:p>
        </p:txBody>
      </p:sp>
    </p:spTree>
    <p:extLst>
      <p:ext uri="{BB962C8B-B14F-4D97-AF65-F5344CB8AC3E}">
        <p14:creationId xmlns:p14="http://schemas.microsoft.com/office/powerpoint/2010/main" val="378019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62FF"/>
        </a:solidFill>
        <a:effectLst/>
      </p:bgPr>
    </p:bg>
    <p:spTree>
      <p:nvGrpSpPr>
        <p:cNvPr id="1" name="">
          <a:extLst>
            <a:ext uri="{FF2B5EF4-FFF2-40B4-BE49-F238E27FC236}">
              <a16:creationId xmlns:a16="http://schemas.microsoft.com/office/drawing/2014/main" id="{82CDE265-5842-9F33-361E-25F284C399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78EE14-0B6C-2DFE-45DE-E9A43183E5F5}"/>
              </a:ext>
            </a:extLst>
          </p:cNvPr>
          <p:cNvSpPr>
            <a:spLocks noGrp="1" noRot="1" noMove="1" noResize="1" noEditPoints="1" noAdjustHandles="1" noChangeArrowheads="1" noChangeShapeType="1"/>
          </p:cNvSpPr>
          <p:nvPr/>
        </p:nvSpPr>
        <p:spPr>
          <a:xfrm>
            <a:off x="8965" y="-20171"/>
            <a:ext cx="18288000" cy="10428733"/>
          </a:xfrm>
          <a:custGeom>
            <a:avLst/>
            <a:gdLst/>
            <a:ahLst/>
            <a:cxnLst/>
            <a:rect l="l" t="t" r="r" b="b"/>
            <a:pathLst>
              <a:path w="18733493" h="10675443">
                <a:moveTo>
                  <a:pt x="0" y="0"/>
                </a:moveTo>
                <a:lnTo>
                  <a:pt x="18733493" y="0"/>
                </a:lnTo>
                <a:lnTo>
                  <a:pt x="18733493" y="10675443"/>
                </a:lnTo>
                <a:lnTo>
                  <a:pt x="0" y="10675443"/>
                </a:lnTo>
                <a:lnTo>
                  <a:pt x="0" y="0"/>
                </a:lnTo>
                <a:close/>
              </a:path>
            </a:pathLst>
          </a:custGeom>
          <a:blipFill>
            <a:blip r:embed="rId2">
              <a:alphaModFix amt="38000"/>
            </a:blip>
            <a:stretch>
              <a:fillRect l="-1609" t="-23794" b="-3917"/>
            </a:stretch>
          </a:blipFill>
        </p:spPr>
        <p:txBody>
          <a:bodyPr/>
          <a:lstStyle/>
          <a:p>
            <a:endParaRPr lang="es-CL" dirty="0"/>
          </a:p>
        </p:txBody>
      </p:sp>
      <p:sp>
        <p:nvSpPr>
          <p:cNvPr id="3" name="TextBox 3">
            <a:extLst>
              <a:ext uri="{FF2B5EF4-FFF2-40B4-BE49-F238E27FC236}">
                <a16:creationId xmlns:a16="http://schemas.microsoft.com/office/drawing/2014/main" id="{E94B848F-3AA0-1EEB-1CA2-D2E597C1E4FA}"/>
              </a:ext>
            </a:extLst>
          </p:cNvPr>
          <p:cNvSpPr txBox="1"/>
          <p:nvPr/>
        </p:nvSpPr>
        <p:spPr>
          <a:xfrm>
            <a:off x="761094" y="2755438"/>
            <a:ext cx="12573906" cy="3039294"/>
          </a:xfrm>
          <a:prstGeom prst="rect">
            <a:avLst/>
          </a:prstGeom>
        </p:spPr>
        <p:txBody>
          <a:bodyPr wrap="square" lIns="0" tIns="0" rIns="0" bIns="0" rtlCol="0" anchor="t">
            <a:spAutoFit/>
          </a:bodyPr>
          <a:lstStyle/>
          <a:p>
            <a:pPr marL="0" lvl="0" indent="0" algn="l">
              <a:lnSpc>
                <a:spcPts val="7858"/>
              </a:lnSpc>
              <a:spcBef>
                <a:spcPct val="0"/>
              </a:spcBef>
            </a:pPr>
            <a:r>
              <a:rPr lang="en-US" sz="7200" b="1" u="none" strike="noStrike" dirty="0" err="1">
                <a:solidFill>
                  <a:srgbClr val="FFFFFF"/>
                </a:solidFill>
                <a:latin typeface="Circular Std Heavy"/>
                <a:ea typeface="Circular Std Heavy"/>
                <a:cs typeface="Circular Std Heavy"/>
                <a:sym typeface="Circular Std Heavy"/>
              </a:rPr>
              <a:t>Barómetro</a:t>
            </a:r>
            <a:r>
              <a:rPr lang="en-US" sz="7200" b="1" u="none" strike="noStrike" dirty="0">
                <a:solidFill>
                  <a:srgbClr val="FFFFFF"/>
                </a:solidFill>
                <a:latin typeface="Circular Std Heavy"/>
                <a:ea typeface="Circular Std Heavy"/>
                <a:cs typeface="Circular Std Heavy"/>
                <a:sym typeface="Circular Std Heavy"/>
              </a:rPr>
              <a:t> de </a:t>
            </a:r>
            <a:r>
              <a:rPr lang="en-US" sz="7200" b="1" u="none" strike="noStrike" dirty="0" err="1">
                <a:solidFill>
                  <a:srgbClr val="FFFFFF"/>
                </a:solidFill>
                <a:latin typeface="Circular Std Heavy"/>
                <a:ea typeface="Circular Std Heavy"/>
                <a:cs typeface="Circular Std Heavy"/>
                <a:sym typeface="Circular Std Heavy"/>
              </a:rPr>
              <a:t>Confianza</a:t>
            </a:r>
            <a:r>
              <a:rPr lang="en-US" sz="7200" b="1" u="none" strike="noStrike" dirty="0">
                <a:solidFill>
                  <a:srgbClr val="FFFFFF"/>
                </a:solidFill>
                <a:latin typeface="Circular Std Heavy"/>
                <a:ea typeface="Circular Std Heavy"/>
                <a:cs typeface="Circular Std Heavy"/>
                <a:sym typeface="Circular Std Heavy"/>
              </a:rPr>
              <a:t> </a:t>
            </a:r>
            <a:r>
              <a:rPr lang="en-US" sz="7200" b="1" u="none" strike="noStrike" dirty="0" err="1">
                <a:solidFill>
                  <a:srgbClr val="FFFFFF"/>
                </a:solidFill>
                <a:latin typeface="Circular Std Heavy"/>
                <a:ea typeface="Circular Std Heavy"/>
                <a:cs typeface="Circular Std Heavy"/>
                <a:sym typeface="Circular Std Heavy"/>
              </a:rPr>
              <a:t>en</a:t>
            </a:r>
            <a:r>
              <a:rPr lang="en-US" sz="7200" b="1" u="none" strike="noStrike" dirty="0">
                <a:solidFill>
                  <a:srgbClr val="FFFFFF"/>
                </a:solidFill>
                <a:latin typeface="Circular Std Heavy"/>
                <a:ea typeface="Circular Std Heavy"/>
                <a:cs typeface="Circular Std Heavy"/>
                <a:sym typeface="Circular Std Heavy"/>
              </a:rPr>
              <a:t> las Empresas</a:t>
            </a:r>
          </a:p>
          <a:p>
            <a:pPr marL="0" lvl="0" indent="0" algn="l">
              <a:lnSpc>
                <a:spcPts val="7858"/>
              </a:lnSpc>
              <a:spcBef>
                <a:spcPct val="0"/>
              </a:spcBef>
            </a:pPr>
            <a:r>
              <a:rPr lang="en-US" sz="5400" dirty="0" err="1">
                <a:solidFill>
                  <a:srgbClr val="FFFFFF"/>
                </a:solidFill>
                <a:latin typeface="Circular Std Heavy"/>
                <a:ea typeface="Circular Std Heavy"/>
                <a:cs typeface="Circular Std Heavy"/>
                <a:sym typeface="Circular Std Heavy"/>
              </a:rPr>
              <a:t>Resultados</a:t>
            </a:r>
            <a:r>
              <a:rPr lang="en-US" sz="5400" dirty="0">
                <a:solidFill>
                  <a:srgbClr val="FFFFFF"/>
                </a:solidFill>
                <a:latin typeface="Circular Std Heavy"/>
                <a:ea typeface="Circular Std Heavy"/>
                <a:cs typeface="Circular Std Heavy"/>
                <a:sym typeface="Circular Std Heavy"/>
              </a:rPr>
              <a:t> 2025</a:t>
            </a:r>
            <a:endParaRPr lang="en-US" sz="5400" u="none" strike="noStrike" dirty="0">
              <a:solidFill>
                <a:srgbClr val="FFFFFF"/>
              </a:solidFill>
              <a:latin typeface="Circular Std Heavy"/>
              <a:ea typeface="Circular Std Heavy"/>
              <a:cs typeface="Circular Std Heavy"/>
              <a:sym typeface="Circular Std Heavy"/>
            </a:endParaRPr>
          </a:p>
        </p:txBody>
      </p:sp>
      <p:sp>
        <p:nvSpPr>
          <p:cNvPr id="13" name="Freeform 18">
            <a:extLst>
              <a:ext uri="{FF2B5EF4-FFF2-40B4-BE49-F238E27FC236}">
                <a16:creationId xmlns:a16="http://schemas.microsoft.com/office/drawing/2014/main" id="{C4377122-BC06-D923-8DA6-10A35696D1AA}"/>
              </a:ext>
            </a:extLst>
          </p:cNvPr>
          <p:cNvSpPr>
            <a:spLocks noChangeAspect="1"/>
          </p:cNvSpPr>
          <p:nvPr/>
        </p:nvSpPr>
        <p:spPr>
          <a:xfrm>
            <a:off x="738234" y="9105900"/>
            <a:ext cx="4343400" cy="698205"/>
          </a:xfrm>
          <a:custGeom>
            <a:avLst/>
            <a:gdLst/>
            <a:ahLst/>
            <a:cxnLst/>
            <a:rect l="l" t="t" r="r" b="b"/>
            <a:pathLst>
              <a:path w="3583183" h="537477">
                <a:moveTo>
                  <a:pt x="0" y="0"/>
                </a:moveTo>
                <a:lnTo>
                  <a:pt x="3583182" y="0"/>
                </a:lnTo>
                <a:lnTo>
                  <a:pt x="3583182" y="537478"/>
                </a:lnTo>
                <a:lnTo>
                  <a:pt x="0" y="537478"/>
                </a:lnTo>
                <a:lnTo>
                  <a:pt x="0" y="0"/>
                </a:lnTo>
                <a:close/>
              </a:path>
            </a:pathLst>
          </a:custGeom>
          <a:blipFill>
            <a:blip r:embed="rId3"/>
            <a:stretch>
              <a:fillRect/>
            </a:stretch>
          </a:blipFill>
          <a:ln cap="sq">
            <a:noFill/>
            <a:prstDash val="solid"/>
            <a:miter/>
          </a:ln>
        </p:spPr>
        <p:txBody>
          <a:bodyPr/>
          <a:lstStyle/>
          <a:p>
            <a:endParaRPr lang="es-CL"/>
          </a:p>
        </p:txBody>
      </p:sp>
    </p:spTree>
    <p:extLst>
      <p:ext uri="{BB962C8B-B14F-4D97-AF65-F5344CB8AC3E}">
        <p14:creationId xmlns:p14="http://schemas.microsoft.com/office/powerpoint/2010/main" val="88101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295275" y="257175"/>
            <a:ext cx="17773650" cy="9772650"/>
            <a:chOff x="0" y="0"/>
            <a:chExt cx="6386393" cy="3511490"/>
          </a:xfrm>
        </p:grpSpPr>
        <p:sp>
          <p:nvSpPr>
            <p:cNvPr id="3" name="Freeform 3"/>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9CB502A3-ECD9-F69F-13AF-19844C595F56}"/>
              </a:ext>
            </a:extLst>
          </p:cNvPr>
          <p:cNvSpPr txBox="1"/>
          <p:nvPr/>
        </p:nvSpPr>
        <p:spPr>
          <a:xfrm>
            <a:off x="571500" y="723900"/>
            <a:ext cx="17145000" cy="448969"/>
          </a:xfrm>
          <a:prstGeom prst="rect">
            <a:avLst/>
          </a:prstGeom>
          <a:noFill/>
        </p:spPr>
        <p:txBody>
          <a:bodyPr wrap="square">
            <a:spAutoFit/>
          </a:bodyPr>
          <a:lstStyle/>
          <a:p>
            <a:pPr defTabSz="1095347" hangingPunct="0">
              <a:lnSpc>
                <a:spcPts val="2347"/>
              </a:lnSpc>
            </a:pPr>
            <a:r>
              <a:rPr lang="es-MX" sz="4000" b="1" kern="0" dirty="0">
                <a:solidFill>
                  <a:srgbClr val="104C97"/>
                </a:solidFill>
                <a:latin typeface="Avenir Black" panose="02000503020000020003" pitchFamily="2" charset="0"/>
                <a:ea typeface="Helvetica Neue"/>
                <a:cs typeface="Circular Std Black Italic" panose="020B0604020101020102" pitchFamily="34" charset="77"/>
                <a:sym typeface="Helvetica Neue"/>
              </a:rPr>
              <a:t>Barómetro de la Confianza en la Empresa 2025 (BCE) </a:t>
            </a:r>
          </a:p>
        </p:txBody>
      </p:sp>
      <p:sp>
        <p:nvSpPr>
          <p:cNvPr id="39" name="CuadroTexto 38">
            <a:extLst>
              <a:ext uri="{FF2B5EF4-FFF2-40B4-BE49-F238E27FC236}">
                <a16:creationId xmlns:a16="http://schemas.microsoft.com/office/drawing/2014/main" id="{D6DE2736-3BBC-7B4A-6FE3-ACD99B7178AD}"/>
              </a:ext>
            </a:extLst>
          </p:cNvPr>
          <p:cNvSpPr txBox="1"/>
          <p:nvPr/>
        </p:nvSpPr>
        <p:spPr>
          <a:xfrm>
            <a:off x="762000" y="1294452"/>
            <a:ext cx="16954500" cy="1785104"/>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El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Barómetro de Confianza en las Empresas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(BCE) es el resultado de la ponderación entre dos estudios: una encuesta de opinión realizada por CADEM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Encuesta de Opinión Ciudadana</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y un análisis de redes sociales mediante </a:t>
            </a:r>
            <a:r>
              <a:rPr lang="es-ES" sz="2200" dirty="0" err="1">
                <a:solidFill>
                  <a:srgbClr val="000000"/>
                </a:solidFill>
                <a:latin typeface="Calibri" panose="020F0502020204030204" pitchFamily="34" charset="0"/>
                <a:cs typeface="Calibri" panose="020F0502020204030204" pitchFamily="34" charset="0"/>
                <a:sym typeface="Helvetica Neue"/>
              </a:rPr>
              <a:t>BigData</a:t>
            </a:r>
            <a:r>
              <a:rPr lang="es-ES" sz="2200" dirty="0">
                <a:solidFill>
                  <a:srgbClr val="000000"/>
                </a:solidFill>
                <a:latin typeface="Calibri" panose="020F0502020204030204" pitchFamily="34" charset="0"/>
                <a:cs typeface="Calibri" panose="020F0502020204030204" pitchFamily="34" charset="0"/>
                <a:sym typeface="Helvetica Neue"/>
              </a:rPr>
              <a:t> realizada por </a:t>
            </a:r>
            <a:r>
              <a:rPr lang="es-ES" sz="2200" dirty="0" err="1">
                <a:solidFill>
                  <a:srgbClr val="000000"/>
                </a:solidFill>
                <a:latin typeface="Calibri" panose="020F0502020204030204" pitchFamily="34" charset="0"/>
                <a:cs typeface="Calibri" panose="020F0502020204030204" pitchFamily="34" charset="0"/>
                <a:sym typeface="Helvetica Neue"/>
              </a:rPr>
              <a:t>Artool</a:t>
            </a:r>
            <a:r>
              <a:rPr lang="es-ES" sz="2200" dirty="0">
                <a:solidFill>
                  <a:srgbClr val="000000"/>
                </a:solidFill>
                <a:latin typeface="Calibri" panose="020F0502020204030204" pitchFamily="34" charset="0"/>
                <a:cs typeface="Calibri" panose="020F0502020204030204" pitchFamily="34" charset="0"/>
                <a:sym typeface="Helvetica Neue"/>
              </a:rPr>
              <a:t> (</a:t>
            </a:r>
            <a:r>
              <a:rPr lang="es-ES" sz="2200" b="1" dirty="0">
                <a:solidFill>
                  <a:srgbClr val="000000"/>
                </a:solidFill>
                <a:latin typeface="Calibri" panose="020F0502020204030204" pitchFamily="34" charset="0"/>
                <a:cs typeface="Calibri" panose="020F0502020204030204" pitchFamily="34" charset="0"/>
                <a:sym typeface="Helvetica Neue"/>
              </a:rPr>
              <a:t>Análisis </a:t>
            </a:r>
            <a:r>
              <a:rPr lang="es-ES" sz="2200" b="1" dirty="0" err="1">
                <a:solidFill>
                  <a:srgbClr val="000000"/>
                </a:solidFill>
                <a:latin typeface="Calibri" panose="020F0502020204030204" pitchFamily="34" charset="0"/>
                <a:cs typeface="Calibri" panose="020F0502020204030204" pitchFamily="34" charset="0"/>
                <a:sym typeface="Helvetica Neue"/>
              </a:rPr>
              <a:t>BigData</a:t>
            </a:r>
            <a:r>
              <a:rPr lang="es-ES" sz="2200" b="1" dirty="0">
                <a:solidFill>
                  <a:srgbClr val="000000"/>
                </a:solidFill>
                <a:latin typeface="Calibri" panose="020F0502020204030204" pitchFamily="34" charset="0"/>
                <a:cs typeface="Calibri" panose="020F0502020204030204" pitchFamily="34" charset="0"/>
                <a:sym typeface="Helvetica Neue"/>
              </a:rPr>
              <a:t> de RRSS</a:t>
            </a:r>
            <a:r>
              <a:rPr lang="es-ES" sz="2200" dirty="0">
                <a:solidFill>
                  <a:srgbClr val="000000"/>
                </a:solidFill>
                <a:latin typeface="Calibri" panose="020F0502020204030204" pitchFamily="34" charset="0"/>
                <a:cs typeface="Calibri" panose="020F0502020204030204" pitchFamily="34" charset="0"/>
                <a:sym typeface="Helvetica Neue"/>
              </a:rPr>
              <a:t>).</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cs typeface="Calibri" panose="020F0502020204030204" pitchFamily="34" charset="0"/>
                <a:sym typeface="Helvetica Neue"/>
              </a:rPr>
              <a:t>Este 2025, el Índice de Confianza Empresarial de la </a:t>
            </a:r>
            <a:r>
              <a:rPr lang="es-ES" sz="2200" b="1" dirty="0">
                <a:solidFill>
                  <a:srgbClr val="000000"/>
                </a:solidFill>
                <a:latin typeface="Calibri" panose="020F0502020204030204" pitchFamily="34" charset="0"/>
                <a:cs typeface="Calibri" panose="020F0502020204030204" pitchFamily="34" charset="0"/>
                <a:sym typeface="Helvetica Neue"/>
              </a:rPr>
              <a:t>Encuesta de Opinión Ciudadana bajo respecto a su medición del 2024 </a:t>
            </a:r>
            <a:r>
              <a:rPr lang="es-ES" sz="2200" dirty="0">
                <a:solidFill>
                  <a:srgbClr val="000000"/>
                </a:solidFill>
                <a:latin typeface="Calibri" panose="020F0502020204030204" pitchFamily="34" charset="0"/>
                <a:cs typeface="Calibri" panose="020F0502020204030204" pitchFamily="34" charset="0"/>
                <a:sym typeface="Helvetica Neue"/>
              </a:rPr>
              <a:t>(de 47 a 43), mientras que el </a:t>
            </a:r>
            <a:r>
              <a:rPr lang="es-ES" sz="2200" b="1" dirty="0">
                <a:solidFill>
                  <a:srgbClr val="000000"/>
                </a:solidFill>
                <a:latin typeface="Calibri" panose="020F0502020204030204" pitchFamily="34" charset="0"/>
                <a:cs typeface="Calibri" panose="020F0502020204030204" pitchFamily="34" charset="0"/>
                <a:sym typeface="Helvetica Neue"/>
              </a:rPr>
              <a:t>Análisis </a:t>
            </a:r>
            <a:r>
              <a:rPr lang="es-ES" sz="2200" b="1" dirty="0" err="1">
                <a:solidFill>
                  <a:srgbClr val="000000"/>
                </a:solidFill>
                <a:latin typeface="Calibri" panose="020F0502020204030204" pitchFamily="34" charset="0"/>
                <a:cs typeface="Calibri" panose="020F0502020204030204" pitchFamily="34" charset="0"/>
                <a:sym typeface="Helvetica Neue"/>
              </a:rPr>
              <a:t>BigData</a:t>
            </a:r>
            <a:r>
              <a:rPr lang="es-ES" sz="2200" b="1" dirty="0">
                <a:solidFill>
                  <a:srgbClr val="000000"/>
                </a:solidFill>
                <a:latin typeface="Calibri" panose="020F0502020204030204" pitchFamily="34" charset="0"/>
                <a:cs typeface="Calibri" panose="020F0502020204030204" pitchFamily="34" charset="0"/>
                <a:sym typeface="Helvetica Neue"/>
              </a:rPr>
              <a:t> de RRSS experimento un alza </a:t>
            </a:r>
            <a:r>
              <a:rPr lang="es-ES" sz="2200" dirty="0">
                <a:solidFill>
                  <a:srgbClr val="000000"/>
                </a:solidFill>
                <a:latin typeface="Calibri" panose="020F0502020204030204" pitchFamily="34" charset="0"/>
                <a:cs typeface="Calibri" panose="020F0502020204030204" pitchFamily="34" charset="0"/>
                <a:sym typeface="Helvetica Neue"/>
              </a:rPr>
              <a:t>(de 60 a 66).</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cs typeface="Calibri" panose="020F0502020204030204" pitchFamily="34" charset="0"/>
                <a:sym typeface="Helvetica Neue"/>
              </a:rPr>
              <a:t>Esto se tradujo en un</a:t>
            </a:r>
            <a:r>
              <a:rPr lang="es-ES" sz="2200" b="1" dirty="0">
                <a:solidFill>
                  <a:srgbClr val="000000"/>
                </a:solidFill>
                <a:latin typeface="Calibri" panose="020F0502020204030204" pitchFamily="34" charset="0"/>
                <a:cs typeface="Calibri" panose="020F0502020204030204" pitchFamily="34" charset="0"/>
                <a:sym typeface="Helvetica Neue"/>
              </a:rPr>
              <a:t> ligero aumento en el BCE </a:t>
            </a:r>
            <a:r>
              <a:rPr lang="es-ES" sz="2200" dirty="0">
                <a:solidFill>
                  <a:srgbClr val="000000"/>
                </a:solidFill>
                <a:latin typeface="Calibri" panose="020F0502020204030204" pitchFamily="34" charset="0"/>
                <a:cs typeface="Calibri" panose="020F0502020204030204" pitchFamily="34" charset="0"/>
                <a:sym typeface="Helvetica Neue"/>
              </a:rPr>
              <a:t>(pasando de 54 a 55), manteniéndose alrededor de las zonas neutras de confianza (50).</a:t>
            </a:r>
          </a:p>
        </p:txBody>
      </p:sp>
      <p:pic>
        <p:nvPicPr>
          <p:cNvPr id="42" name="Imagen 41">
            <a:extLst>
              <a:ext uri="{FF2B5EF4-FFF2-40B4-BE49-F238E27FC236}">
                <a16:creationId xmlns:a16="http://schemas.microsoft.com/office/drawing/2014/main" id="{59C3F540-6167-7E61-70CC-D5AB62CAD05E}"/>
              </a:ext>
            </a:extLst>
          </p:cNvPr>
          <p:cNvPicPr>
            <a:picLocks noChangeAspect="1"/>
          </p:cNvPicPr>
          <p:nvPr/>
        </p:nvPicPr>
        <p:blipFill>
          <a:blip r:embed="rId3"/>
          <a:stretch>
            <a:fillRect/>
          </a:stretch>
        </p:blipFill>
        <p:spPr>
          <a:xfrm>
            <a:off x="1194566" y="3595311"/>
            <a:ext cx="15898868" cy="3612134"/>
          </a:xfrm>
          <a:prstGeom prst="rect">
            <a:avLst/>
          </a:prstGeom>
        </p:spPr>
      </p:pic>
      <p:sp>
        <p:nvSpPr>
          <p:cNvPr id="44" name="CuadroTexto 43">
            <a:extLst>
              <a:ext uri="{FF2B5EF4-FFF2-40B4-BE49-F238E27FC236}">
                <a16:creationId xmlns:a16="http://schemas.microsoft.com/office/drawing/2014/main" id="{F120AB4D-8FA2-CDCE-3E29-9097401FFA86}"/>
              </a:ext>
            </a:extLst>
          </p:cNvPr>
          <p:cNvSpPr txBox="1"/>
          <p:nvPr/>
        </p:nvSpPr>
        <p:spPr>
          <a:xfrm>
            <a:off x="6553200" y="3242134"/>
            <a:ext cx="5181600" cy="523220"/>
          </a:xfrm>
          <a:prstGeom prst="rect">
            <a:avLst/>
          </a:prstGeom>
          <a:noFill/>
        </p:spPr>
        <p:txBody>
          <a:bodyPr wrap="square">
            <a:spAutoFit/>
          </a:bodyPr>
          <a:lstStyle/>
          <a:p>
            <a:pPr algn="ctr"/>
            <a:r>
              <a:rPr lang="es-CL" sz="2800" b="1" kern="0" dirty="0">
                <a:solidFill>
                  <a:srgbClr val="104C97"/>
                </a:solidFill>
                <a:latin typeface="Calibri" panose="020F0502020204030204" pitchFamily="34" charset="0"/>
                <a:cs typeface="Calibri" panose="020F0502020204030204" pitchFamily="34" charset="0"/>
              </a:rPr>
              <a:t>Evolución BCE: 2018-2025</a:t>
            </a:r>
            <a:endParaRPr lang="es-CL" sz="2800" b="1" kern="0" baseline="30000" dirty="0">
              <a:solidFill>
                <a:srgbClr val="104C97"/>
              </a:solidFill>
              <a:latin typeface="Calibri" panose="020F0502020204030204" pitchFamily="34" charset="0"/>
              <a:cs typeface="Calibri" panose="020F0502020204030204" pitchFamily="34" charset="0"/>
            </a:endParaRPr>
          </a:p>
        </p:txBody>
      </p:sp>
      <p:sp>
        <p:nvSpPr>
          <p:cNvPr id="45"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extLst>
              <a:ext uri="{FF2B5EF4-FFF2-40B4-BE49-F238E27FC236}">
                <a16:creationId xmlns:a16="http://schemas.microsoft.com/office/drawing/2014/main" id="{2DE69C27-2C37-31EA-BD94-1CB25A0B96E0}"/>
              </a:ext>
            </a:extLst>
          </p:cNvPr>
          <p:cNvSpPr txBox="1">
            <a:spLocks/>
          </p:cNvSpPr>
          <p:nvPr/>
        </p:nvSpPr>
        <p:spPr>
          <a:xfrm>
            <a:off x="1868437" y="7873759"/>
            <a:ext cx="4478076" cy="1627615"/>
          </a:xfrm>
          <a:prstGeom prst="rect">
            <a:avLst/>
          </a:prstGeom>
          <a:noFill/>
          <a:ln w="12700">
            <a:noFill/>
            <a:miter lim="400000"/>
          </a:ln>
          <a:extLst>
            <a:ext uri="{C572A759-6A51-4108-AA02-DFA0A04FC94B}">
              <ma14:wrappingTextBoxFlag xmlns="" xmlns:ma14="http://schemas.microsoft.com/office/mac/drawingml/2011/main" val="1"/>
            </a:ext>
          </a:extLst>
        </p:spPr>
        <p:txBody>
          <a:bodyPr lIns="0" tIns="0" rIns="0" bIns="0" anchor="t">
            <a:noAutofit/>
          </a:bodyPr>
          <a:lstStyle>
            <a:lvl1pPr marL="611194"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535353"/>
                </a:solidFill>
                <a:uFillTx/>
                <a:latin typeface="Helvetica Neue"/>
                <a:ea typeface="Helvetica Neue"/>
                <a:cs typeface="Helvetica Neue"/>
                <a:sym typeface="Helvetica Neue"/>
              </a:defRPr>
            </a:lvl1pPr>
            <a:lvl2pPr marL="1055701"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20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712"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217"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723"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228"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73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239"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a:lstStyle>
          <a:p>
            <a:pPr marL="180975" indent="-146050" defTabSz="410771">
              <a:spcBef>
                <a:spcPts val="0"/>
              </a:spcBef>
              <a:buSzPct val="100000"/>
              <a:buFont typeface="Arial" panose="020B0604020202020204" pitchFamily="34" charset="0"/>
              <a:buChar char="•"/>
            </a:pPr>
            <a:r>
              <a:rPr lang="es-CL" sz="1600" kern="0" dirty="0">
                <a:solidFill>
                  <a:schemeClr val="bg1">
                    <a:lumMod val="10000"/>
                  </a:schemeClr>
                </a:solidFill>
                <a:latin typeface="Calibri"/>
                <a:cs typeface="Calibri"/>
              </a:rPr>
              <a:t>525 cuentas de interés trackeadas, pertenecientes a empresas SOFOFA.</a:t>
            </a:r>
          </a:p>
          <a:p>
            <a:pPr marL="180975" indent="-146050" defTabSz="410771">
              <a:spcBef>
                <a:spcPts val="0"/>
              </a:spcBef>
              <a:buSzPct val="100000"/>
              <a:buFont typeface="Arial" panose="020B0604020202020204" pitchFamily="34" charset="0"/>
              <a:buChar char="•"/>
            </a:pPr>
            <a:r>
              <a:rPr lang="es-CL" sz="1600" kern="0" dirty="0">
                <a:solidFill>
                  <a:schemeClr val="bg1">
                    <a:lumMod val="10000"/>
                  </a:schemeClr>
                </a:solidFill>
                <a:latin typeface="Calibri" panose="020F0502020204030204" pitchFamily="34" charset="0"/>
                <a:cs typeface="Calibri" panose="020F0502020204030204" pitchFamily="34" charset="0"/>
              </a:rPr>
              <a:t>273.388 comentarios relacionados con confianza empresarial (65,9% Twitter, 21,5% Meta, y 12,6% LinkedIn, incorporando el 2024).</a:t>
            </a:r>
            <a:endParaRPr lang="es-CL" sz="1600" kern="0" baseline="30000" dirty="0">
              <a:solidFill>
                <a:schemeClr val="bg1">
                  <a:lumMod val="10000"/>
                </a:schemeClr>
              </a:solidFill>
              <a:latin typeface="Calibri" panose="020F0502020204030204" pitchFamily="34" charset="0"/>
              <a:cs typeface="Calibri" panose="020F0502020204030204" pitchFamily="34" charset="0"/>
            </a:endParaRPr>
          </a:p>
          <a:p>
            <a:pPr marL="180975" indent="-146050" defTabSz="410771">
              <a:spcBef>
                <a:spcPts val="0"/>
              </a:spcBef>
              <a:buSzPct val="100000"/>
              <a:buFont typeface="Arial" panose="020B0604020202020204" pitchFamily="34" charset="0"/>
              <a:buChar char="•"/>
            </a:pPr>
            <a:r>
              <a:rPr lang="es-CL" sz="1600" kern="0" dirty="0">
                <a:solidFill>
                  <a:schemeClr val="bg1">
                    <a:lumMod val="10000"/>
                  </a:schemeClr>
                </a:solidFill>
                <a:latin typeface="Calibri" panose="020F0502020204030204" pitchFamily="34" charset="0"/>
                <a:cs typeface="Calibri" panose="020F0502020204030204" pitchFamily="34" charset="0"/>
              </a:rPr>
              <a:t>Periodo tracking: de enero a diciembre de 2025.</a:t>
            </a:r>
          </a:p>
        </p:txBody>
      </p:sp>
      <p:sp>
        <p:nvSpPr>
          <p:cNvPr id="46"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extLst>
              <a:ext uri="{FF2B5EF4-FFF2-40B4-BE49-F238E27FC236}">
                <a16:creationId xmlns:a16="http://schemas.microsoft.com/office/drawing/2014/main" id="{81EEF86C-556E-84CD-F939-63811A707444}"/>
              </a:ext>
            </a:extLst>
          </p:cNvPr>
          <p:cNvSpPr txBox="1">
            <a:spLocks/>
          </p:cNvSpPr>
          <p:nvPr/>
        </p:nvSpPr>
        <p:spPr>
          <a:xfrm>
            <a:off x="6555730" y="7873759"/>
            <a:ext cx="5176541" cy="1869052"/>
          </a:xfrm>
          <a:prstGeom prst="rect">
            <a:avLst/>
          </a:prstGeom>
          <a:noFill/>
          <a:ln w="12700">
            <a:noFill/>
            <a:miter lim="400000"/>
          </a:ln>
          <a:extLst>
            <a:ext uri="{C572A759-6A51-4108-AA02-DFA0A04FC94B}">
              <ma14:wrappingTextBoxFlag xmlns="" xmlns:ma14="http://schemas.microsoft.com/office/mac/drawingml/2011/main" val="1"/>
            </a:ext>
          </a:extLst>
        </p:spPr>
        <p:txBody>
          <a:bodyPr lIns="0" tIns="0" rIns="0" bIns="0" anchor="t">
            <a:noAutofit/>
          </a:bodyPr>
          <a:lstStyle>
            <a:defPPr>
              <a:defRPr lang="es-CL"/>
            </a:defPPr>
            <a:lvl1pPr marL="207450" marR="0" indent="-171450" defTabSz="410771">
              <a:lnSpc>
                <a:spcPct val="100000"/>
              </a:lnSpc>
              <a:spcBef>
                <a:spcPts val="0"/>
              </a:spcBef>
              <a:spcAft>
                <a:spcPts val="0"/>
              </a:spcAft>
              <a:buClrTx/>
              <a:buSzPct val="145000"/>
              <a:buFont typeface="Arial" panose="020B0604020202020204" pitchFamily="34" charset="0"/>
              <a:buChar char="•"/>
              <a:tabLst/>
              <a:defRPr sz="1200" b="0" i="0" u="none" strike="noStrike" kern="0" cap="none" spc="0" baseline="0">
                <a:ln>
                  <a:noFill/>
                </a:ln>
                <a:solidFill>
                  <a:schemeClr val="bg1">
                    <a:lumMod val="10000"/>
                  </a:schemeClr>
                </a:solidFill>
                <a:uFillTx/>
                <a:latin typeface="Calibri" panose="020F0502020204030204" pitchFamily="34" charset="0"/>
                <a:ea typeface="Helvetica Neue"/>
                <a:cs typeface="Calibri" panose="020F0502020204030204" pitchFamily="34" charset="0"/>
              </a:defRPr>
            </a:lvl1pPr>
            <a:lvl2pPr marL="1055701"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2pPr>
            <a:lvl3pPr marL="1500205"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3pPr>
            <a:lvl4pPr marL="1944712"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4pPr>
            <a:lvl5pPr marL="2389217"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5pPr>
            <a:lvl6pPr marL="2833723"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6pPr>
            <a:lvl7pPr marL="3278228"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7pPr>
            <a:lvl8pPr marL="3722735"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8pPr>
            <a:lvl9pPr marL="4167239" marR="0" indent="-611194" defTabSz="821541">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defRPr>
            </a:lvl9pPr>
          </a:lstStyle>
          <a:p>
            <a:pPr marL="180975" indent="-146050">
              <a:buSzPct val="100000"/>
            </a:pPr>
            <a:r>
              <a:rPr lang="es-CL" sz="1600" dirty="0">
                <a:latin typeface="Calibri"/>
                <a:cs typeface="Calibri"/>
                <a:sym typeface="Helvetica Neue"/>
              </a:rPr>
              <a:t>Encuesta autoadministrada aplicada a través de entrevistas web a paneles de Comunidad Cadem y Cadem Online.</a:t>
            </a:r>
          </a:p>
          <a:p>
            <a:pPr marL="180975" indent="-146050">
              <a:buSzPct val="100000"/>
            </a:pPr>
            <a:r>
              <a:rPr lang="es-CL" sz="1600" dirty="0">
                <a:sym typeface="Helvetica Neue"/>
              </a:rPr>
              <a:t>Margen de error estimado de +-3.0 puntos porcentuales, con un 95% de confianza.</a:t>
            </a:r>
          </a:p>
          <a:p>
            <a:pPr marL="180975" indent="-146050">
              <a:buSzPct val="100000"/>
            </a:pPr>
            <a:r>
              <a:rPr lang="es-CL" sz="1600" dirty="0">
                <a:latin typeface="Calibri"/>
                <a:cs typeface="Calibri"/>
                <a:sym typeface="Helvetica Neue"/>
              </a:rPr>
              <a:t>Datos ponderados a nivel de sujetos por Región, Sexo, Edad, y GSE, obteniendo una muestra representativa.</a:t>
            </a:r>
            <a:endParaRPr lang="es-CL" sz="1600" dirty="0">
              <a:latin typeface="Calibri"/>
              <a:cs typeface="Calibri"/>
            </a:endParaRPr>
          </a:p>
          <a:p>
            <a:pPr marL="180975" indent="-146050">
              <a:buSzPct val="100000"/>
            </a:pPr>
            <a:r>
              <a:rPr lang="es-CL" sz="1600" dirty="0">
                <a:sym typeface="Helvetica Neue"/>
              </a:rPr>
              <a:t>Entrevistas realizadas entre 01 y 02 de octubre del 2025.</a:t>
            </a:r>
          </a:p>
        </p:txBody>
      </p:sp>
      <p:sp>
        <p:nvSpPr>
          <p:cNvPr id="47"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extLst>
              <a:ext uri="{FF2B5EF4-FFF2-40B4-BE49-F238E27FC236}">
                <a16:creationId xmlns:a16="http://schemas.microsoft.com/office/drawing/2014/main" id="{5524F46C-F583-5092-C199-2849C55741E0}"/>
              </a:ext>
            </a:extLst>
          </p:cNvPr>
          <p:cNvSpPr txBox="1">
            <a:spLocks/>
          </p:cNvSpPr>
          <p:nvPr/>
        </p:nvSpPr>
        <p:spPr>
          <a:xfrm>
            <a:off x="12225557" y="7858645"/>
            <a:ext cx="4642614" cy="1884166"/>
          </a:xfrm>
          <a:prstGeom prst="rect">
            <a:avLst/>
          </a:prstGeom>
          <a:noFill/>
          <a:ln w="12700">
            <a:noFill/>
            <a:miter lim="400000"/>
          </a:ln>
          <a:extLst>
            <a:ext uri="{C572A759-6A51-4108-AA02-DFA0A04FC94B}">
              <ma14:wrappingTextBoxFlag xmlns="" xmlns:ma14="http://schemas.microsoft.com/office/mac/drawingml/2011/main" val="1"/>
            </a:ext>
          </a:extLst>
        </p:spPr>
        <p:txBody>
          <a:bodyPr lIns="0" tIns="0" rIns="0" bIns="0" anchor="t">
            <a:noAutofit/>
          </a:bodyPr>
          <a:lstStyle>
            <a:lvl1pPr marL="611194"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535353"/>
                </a:solidFill>
                <a:uFillTx/>
                <a:latin typeface="Helvetica Neue"/>
                <a:ea typeface="Helvetica Neue"/>
                <a:cs typeface="Helvetica Neue"/>
                <a:sym typeface="Helvetica Neue"/>
              </a:defRPr>
            </a:lvl1pPr>
            <a:lvl2pPr marL="1055701"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20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712"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217"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723"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228"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73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239"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a:lstStyle>
          <a:p>
            <a:pPr marL="180975" indent="-146050" defTabSz="410771">
              <a:spcBef>
                <a:spcPts val="0"/>
              </a:spcBef>
              <a:buSzPct val="100000"/>
              <a:buFont typeface="Arial" panose="020B0604020202020204" pitchFamily="34" charset="0"/>
              <a:buChar char="•"/>
            </a:pPr>
            <a:r>
              <a:rPr lang="es-ES" sz="1600" kern="0" dirty="0">
                <a:solidFill>
                  <a:schemeClr val="bg1">
                    <a:lumMod val="10000"/>
                  </a:schemeClr>
                </a:solidFill>
                <a:latin typeface="Calibri" panose="020F0502020204030204" pitchFamily="34" charset="0"/>
                <a:cs typeface="Calibri" panose="020F0502020204030204" pitchFamily="34" charset="0"/>
              </a:rPr>
              <a:t>Desde el 2020, el BCE ha ido en constante aumento, una tendencia que ha continuado este 2025.</a:t>
            </a:r>
          </a:p>
          <a:p>
            <a:pPr marL="180975" indent="-146050" defTabSz="410771">
              <a:spcBef>
                <a:spcPts val="0"/>
              </a:spcBef>
              <a:buSzPct val="100000"/>
              <a:buFont typeface="Arial" panose="020B0604020202020204" pitchFamily="34" charset="0"/>
              <a:buChar char="•"/>
            </a:pPr>
            <a:r>
              <a:rPr lang="es-ES" sz="1600" kern="0" dirty="0">
                <a:solidFill>
                  <a:schemeClr val="bg1">
                    <a:lumMod val="10000"/>
                  </a:schemeClr>
                </a:solidFill>
                <a:latin typeface="Calibri"/>
                <a:cs typeface="Calibri"/>
              </a:rPr>
              <a:t>Desde aquel año hasta la fecha, el BCE ha aumentado en un 28%.</a:t>
            </a:r>
          </a:p>
          <a:p>
            <a:pPr marL="180975" indent="-146050" defTabSz="410771">
              <a:spcBef>
                <a:spcPts val="0"/>
              </a:spcBef>
              <a:buSzPct val="100000"/>
              <a:buFont typeface="Arial" panose="020B0604020202020204" pitchFamily="34" charset="0"/>
              <a:buChar char="•"/>
            </a:pPr>
            <a:r>
              <a:rPr lang="es-ES" sz="1600" kern="0" dirty="0">
                <a:solidFill>
                  <a:schemeClr val="bg1">
                    <a:lumMod val="10000"/>
                  </a:schemeClr>
                </a:solidFill>
                <a:latin typeface="Calibri" panose="020F0502020204030204" pitchFamily="34" charset="0"/>
                <a:cs typeface="Calibri" panose="020F0502020204030204" pitchFamily="34" charset="0"/>
              </a:rPr>
              <a:t>Este 2025, el BCE ha alcanzado su segundo valor más alto, superado solo por la medición de 2018.</a:t>
            </a:r>
          </a:p>
          <a:p>
            <a:pPr marL="180975" indent="-146050" defTabSz="410771">
              <a:spcBef>
                <a:spcPts val="0"/>
              </a:spcBef>
              <a:buSzPct val="100000"/>
              <a:buFont typeface="Arial" panose="020B0604020202020204" pitchFamily="34" charset="0"/>
              <a:buChar char="•"/>
            </a:pPr>
            <a:endParaRPr lang="es-CL" sz="1600" kern="0" dirty="0">
              <a:solidFill>
                <a:schemeClr val="bg1">
                  <a:lumMod val="10000"/>
                </a:schemeClr>
              </a:solidFill>
              <a:latin typeface="Calibri" panose="020F0502020204030204" pitchFamily="34" charset="0"/>
              <a:cs typeface="Calibri" panose="020F0502020204030204" pitchFamily="34" charset="0"/>
            </a:endParaRPr>
          </a:p>
        </p:txBody>
      </p:sp>
      <p:pic>
        <p:nvPicPr>
          <p:cNvPr id="48" name="Picture 2" descr="Resultado de imagen para artool">
            <a:extLst>
              <a:ext uri="{FF2B5EF4-FFF2-40B4-BE49-F238E27FC236}">
                <a16:creationId xmlns:a16="http://schemas.microsoft.com/office/drawing/2014/main" id="{AD13D5D7-73C4-965D-5BD7-1A9CB6BEF6A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2212" y="7090167"/>
            <a:ext cx="616392" cy="6163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Encuesta CADEM: Mayoría de chilenos consultados está en contra de redactar  una nueva Constitución – Hora12">
            <a:extLst>
              <a:ext uri="{FF2B5EF4-FFF2-40B4-BE49-F238E27FC236}">
                <a16:creationId xmlns:a16="http://schemas.microsoft.com/office/drawing/2014/main" id="{B515FB5F-F25B-D3AD-AECB-C07D2B56162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4872" b="24872"/>
          <a:stretch/>
        </p:blipFill>
        <p:spPr bwMode="auto">
          <a:xfrm>
            <a:off x="8359033" y="7135240"/>
            <a:ext cx="1569935" cy="5262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BE5A6470-33AA-CE49-DBCF-3C8E2F9594C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83590" y="6912507"/>
            <a:ext cx="1675216" cy="943705"/>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Conector recto de flecha 50">
            <a:extLst>
              <a:ext uri="{FF2B5EF4-FFF2-40B4-BE49-F238E27FC236}">
                <a16:creationId xmlns:a16="http://schemas.microsoft.com/office/drawing/2014/main" id="{49221BBD-4CAA-BE23-5BBA-86A53104B449}"/>
              </a:ext>
            </a:extLst>
          </p:cNvPr>
          <p:cNvCxnSpPr>
            <a:cxnSpLocks/>
          </p:cNvCxnSpPr>
          <p:nvPr/>
        </p:nvCxnSpPr>
        <p:spPr>
          <a:xfrm flipV="1">
            <a:off x="13569186" y="4949326"/>
            <a:ext cx="3023888" cy="3230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221A069C-A4A6-C6CC-DBAC-EED4855298C0}"/>
              </a:ext>
            </a:extLst>
          </p:cNvPr>
          <p:cNvSpPr txBox="1"/>
          <p:nvPr/>
        </p:nvSpPr>
        <p:spPr>
          <a:xfrm rot="21249158">
            <a:off x="14438785" y="4748054"/>
            <a:ext cx="1074136" cy="400110"/>
          </a:xfrm>
          <a:prstGeom prst="rect">
            <a:avLst/>
          </a:prstGeom>
          <a:noFill/>
        </p:spPr>
        <p:txBody>
          <a:bodyPr wrap="square">
            <a:spAutoFit/>
          </a:bodyPr>
          <a:lstStyle/>
          <a:p>
            <a:pPr algn="ctr"/>
            <a:r>
              <a:rPr lang="es-ES" sz="2000" b="1" dirty="0">
                <a:solidFill>
                  <a:schemeClr val="tx2">
                    <a:lumMod val="90000"/>
                    <a:lumOff val="10000"/>
                  </a:schemeClr>
                </a:solidFill>
              </a:rPr>
              <a:t>+28%</a:t>
            </a:r>
            <a:endParaRPr lang="es-CL" sz="2000" b="1" dirty="0">
              <a:solidFill>
                <a:schemeClr val="tx2">
                  <a:lumMod val="90000"/>
                  <a:lumOff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387CF9FE-4A53-ECE7-DD65-7FAED68207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8485C4-3042-FAA3-CA8F-6617B07AF0EC}"/>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7463BDE1-6D7D-97B0-FBAB-2CCA344118E7}"/>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sz="2000"/>
            </a:p>
          </p:txBody>
        </p:sp>
        <p:sp>
          <p:nvSpPr>
            <p:cNvPr id="4" name="TextBox 4">
              <a:extLst>
                <a:ext uri="{FF2B5EF4-FFF2-40B4-BE49-F238E27FC236}">
                  <a16:creationId xmlns:a16="http://schemas.microsoft.com/office/drawing/2014/main" id="{A22BFD67-A107-4799-4883-930C86FEA757}"/>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sz="2000"/>
            </a:p>
          </p:txBody>
        </p:sp>
      </p:grpSp>
      <p:sp>
        <p:nvSpPr>
          <p:cNvPr id="16" name="CuadroTexto 15">
            <a:extLst>
              <a:ext uri="{FF2B5EF4-FFF2-40B4-BE49-F238E27FC236}">
                <a16:creationId xmlns:a16="http://schemas.microsoft.com/office/drawing/2014/main" id="{BBE51FE8-9549-B58D-E2C5-B35F9DCFF59D}"/>
              </a:ext>
            </a:extLst>
          </p:cNvPr>
          <p:cNvSpPr txBox="1"/>
          <p:nvPr/>
        </p:nvSpPr>
        <p:spPr>
          <a:xfrm>
            <a:off x="571500" y="723900"/>
            <a:ext cx="17145000" cy="448969"/>
          </a:xfrm>
          <a:prstGeom prst="rect">
            <a:avLst/>
          </a:prstGeom>
          <a:noFill/>
        </p:spPr>
        <p:txBody>
          <a:bodyPr wrap="square">
            <a:spAutoFit/>
          </a:bodyPr>
          <a:lstStyle/>
          <a:p>
            <a:pPr defTabSz="1095347" hangingPunct="0">
              <a:lnSpc>
                <a:spcPts val="2347"/>
              </a:lnSpc>
            </a:pPr>
            <a:r>
              <a:rPr lang="es-MX" sz="4000" b="1" kern="0" dirty="0">
                <a:solidFill>
                  <a:srgbClr val="104C97"/>
                </a:solidFill>
                <a:latin typeface="Avenir Black" panose="02000503020000020003" pitchFamily="2" charset="0"/>
                <a:ea typeface="Helvetica Neue"/>
                <a:cs typeface="Circular Std Black Italic" panose="020B0604020101020102" pitchFamily="34" charset="77"/>
                <a:sym typeface="Helvetica Neue"/>
              </a:rPr>
              <a:t>BCE 2025: Principales conclusiones</a:t>
            </a:r>
          </a:p>
        </p:txBody>
      </p:sp>
      <p:sp>
        <p:nvSpPr>
          <p:cNvPr id="6" name="CuadroTexto 5">
            <a:extLst>
              <a:ext uri="{FF2B5EF4-FFF2-40B4-BE49-F238E27FC236}">
                <a16:creationId xmlns:a16="http://schemas.microsoft.com/office/drawing/2014/main" id="{51E693C0-CC8B-33ED-A122-2CB70277AB9B}"/>
              </a:ext>
            </a:extLst>
          </p:cNvPr>
          <p:cNvSpPr txBox="1"/>
          <p:nvPr/>
        </p:nvSpPr>
        <p:spPr>
          <a:xfrm>
            <a:off x="601980" y="1409700"/>
            <a:ext cx="17114520" cy="105560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En un contexto donde la confianza general a nivel nacional </a:t>
            </a:r>
            <a:r>
              <a:rPr lang="es-ES" sz="2800" b="1" dirty="0">
                <a:solidFill>
                  <a:schemeClr val="tx2">
                    <a:lumMod val="50000"/>
                  </a:schemeClr>
                </a:solidFill>
                <a:latin typeface="Calibri" panose="020F0502020204030204" pitchFamily="34" charset="0"/>
                <a:cs typeface="Calibri" panose="020F0502020204030204" pitchFamily="34" charset="0"/>
              </a:rPr>
              <a:t>se ha mantenido</a:t>
            </a:r>
            <a:r>
              <a:rPr kumimoji="0" lang="es-ES" sz="28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la confianza en las empresas muestra una disminución importante respecto a su medición del año pasado, resaltando la relación empresa-trabajador</a:t>
            </a:r>
          </a:p>
        </p:txBody>
      </p:sp>
      <p:grpSp>
        <p:nvGrpSpPr>
          <p:cNvPr id="7" name="Grupo 6">
            <a:extLst>
              <a:ext uri="{FF2B5EF4-FFF2-40B4-BE49-F238E27FC236}">
                <a16:creationId xmlns:a16="http://schemas.microsoft.com/office/drawing/2014/main" id="{A9256545-7367-6864-8D77-0AA844730E32}"/>
              </a:ext>
            </a:extLst>
          </p:cNvPr>
          <p:cNvGrpSpPr/>
          <p:nvPr/>
        </p:nvGrpSpPr>
        <p:grpSpPr>
          <a:xfrm>
            <a:off x="601981" y="2882116"/>
            <a:ext cx="17160238" cy="6629400"/>
            <a:chOff x="267160" y="1712211"/>
            <a:chExt cx="11329753" cy="3997278"/>
          </a:xfrm>
        </p:grpSpPr>
        <p:sp>
          <p:nvSpPr>
            <p:cNvPr id="8" name="Rectángulo 7">
              <a:extLst>
                <a:ext uri="{FF2B5EF4-FFF2-40B4-BE49-F238E27FC236}">
                  <a16:creationId xmlns:a16="http://schemas.microsoft.com/office/drawing/2014/main" id="{418C3BAA-37C6-0BF9-33D5-325490A92EE0}"/>
                </a:ext>
              </a:extLst>
            </p:cNvPr>
            <p:cNvSpPr/>
            <p:nvPr/>
          </p:nvSpPr>
          <p:spPr>
            <a:xfrm>
              <a:off x="480422" y="1712211"/>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MX" sz="2400" dirty="0">
                  <a:solidFill>
                    <a:srgbClr val="000000"/>
                  </a:solidFill>
                  <a:latin typeface="Calibri" panose="020F0502020204030204" pitchFamily="34" charset="0"/>
                  <a:cs typeface="Calibri" panose="020F0502020204030204" pitchFamily="34" charset="0"/>
                  <a:sym typeface="Helvetica Neue Medium"/>
                </a:rPr>
                <a:t>La confianza hacia las instituciones se ha mantenido estable, pero ha bajado la confianza hacia las empresas</a:t>
              </a:r>
            </a:p>
          </p:txBody>
        </p:sp>
        <p:sp>
          <p:nvSpPr>
            <p:cNvPr id="9" name="Rectángulo 8">
              <a:extLst>
                <a:ext uri="{FF2B5EF4-FFF2-40B4-BE49-F238E27FC236}">
                  <a16:creationId xmlns:a16="http://schemas.microsoft.com/office/drawing/2014/main" id="{2D44A227-84E9-B5A2-8267-7B8FFADC76A4}"/>
                </a:ext>
              </a:extLst>
            </p:cNvPr>
            <p:cNvSpPr/>
            <p:nvPr/>
          </p:nvSpPr>
          <p:spPr>
            <a:xfrm>
              <a:off x="480422" y="2736201"/>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MX" sz="2400" dirty="0">
                  <a:solidFill>
                    <a:srgbClr val="000000"/>
                  </a:solidFill>
                  <a:latin typeface="Calibri" panose="020F0502020204030204" pitchFamily="34" charset="0"/>
                  <a:cs typeface="Calibri" panose="020F0502020204030204" pitchFamily="34" charset="0"/>
                  <a:sym typeface="Helvetica Neue Medium"/>
                </a:rPr>
                <a:t>El índice de confianza laboral ha disminuido, debido a una baja en la confianza de la mayoría de las relaciones de trabajo</a:t>
              </a:r>
            </a:p>
          </p:txBody>
        </p:sp>
        <p:sp>
          <p:nvSpPr>
            <p:cNvPr id="10" name="Rectángulo 9">
              <a:extLst>
                <a:ext uri="{FF2B5EF4-FFF2-40B4-BE49-F238E27FC236}">
                  <a16:creationId xmlns:a16="http://schemas.microsoft.com/office/drawing/2014/main" id="{316046E9-C0F7-4F1B-2941-8B707D63EFE0}"/>
                </a:ext>
              </a:extLst>
            </p:cNvPr>
            <p:cNvSpPr/>
            <p:nvPr/>
          </p:nvSpPr>
          <p:spPr>
            <a:xfrm>
              <a:off x="480422" y="3248196"/>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MX" sz="2400" dirty="0">
                  <a:solidFill>
                    <a:srgbClr val="000000"/>
                  </a:solidFill>
                  <a:latin typeface="Calibri" panose="020F0502020204030204" pitchFamily="34" charset="0"/>
                  <a:cs typeface="Calibri" panose="020F0502020204030204" pitchFamily="34" charset="0"/>
                  <a:sym typeface="Helvetica Neue Medium"/>
                </a:rPr>
                <a:t>A pesar de que la confianza en las empresas baja, se observan leves alzas en la evaluación de estas</a:t>
              </a:r>
            </a:p>
          </p:txBody>
        </p:sp>
        <p:sp>
          <p:nvSpPr>
            <p:cNvPr id="11" name="Rectángulo 10">
              <a:extLst>
                <a:ext uri="{FF2B5EF4-FFF2-40B4-BE49-F238E27FC236}">
                  <a16:creationId xmlns:a16="http://schemas.microsoft.com/office/drawing/2014/main" id="{F3B6E3FE-4B11-E46A-7A9C-9278F79A83C2}"/>
                </a:ext>
              </a:extLst>
            </p:cNvPr>
            <p:cNvSpPr/>
            <p:nvPr/>
          </p:nvSpPr>
          <p:spPr>
            <a:xfrm>
              <a:off x="480027" y="2224206"/>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MX" sz="2400" dirty="0">
                  <a:solidFill>
                    <a:srgbClr val="000000"/>
                  </a:solidFill>
                  <a:latin typeface="Calibri" panose="020F0502020204030204" pitchFamily="34" charset="0"/>
                  <a:cs typeface="Calibri" panose="020F0502020204030204" pitchFamily="34" charset="0"/>
                  <a:sym typeface="Helvetica Neue Medium"/>
                </a:rPr>
                <a:t>El índice de confianza interpersonal se ha mantenido estable, aún situándose en estados críticos de desconfianza </a:t>
              </a:r>
            </a:p>
          </p:txBody>
        </p:sp>
        <p:sp>
          <p:nvSpPr>
            <p:cNvPr id="12" name="Rectángulo 11">
              <a:extLst>
                <a:ext uri="{FF2B5EF4-FFF2-40B4-BE49-F238E27FC236}">
                  <a16:creationId xmlns:a16="http://schemas.microsoft.com/office/drawing/2014/main" id="{34666D7C-DAD4-6F8A-78B8-D1F24511F02D}"/>
                </a:ext>
              </a:extLst>
            </p:cNvPr>
            <p:cNvSpPr/>
            <p:nvPr/>
          </p:nvSpPr>
          <p:spPr>
            <a:xfrm>
              <a:off x="480422" y="3760191"/>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ES" sz="2400" dirty="0">
                  <a:solidFill>
                    <a:srgbClr val="000000"/>
                  </a:solidFill>
                  <a:latin typeface="Calibri" panose="020F0502020204030204" pitchFamily="34" charset="0"/>
                  <a:cs typeface="Calibri" panose="020F0502020204030204" pitchFamily="34" charset="0"/>
                  <a:sym typeface="Helvetica Neue Medium"/>
                </a:rPr>
                <a:t>Para mejorar la imagen privada, la ciudadanía sugiere poner énfasis en las relaciones laborales</a:t>
              </a:r>
              <a:endParaRPr lang="es-CL" sz="2400" dirty="0">
                <a:solidFill>
                  <a:srgbClr val="000000"/>
                </a:solidFill>
                <a:latin typeface="Calibri" panose="020F0502020204030204" pitchFamily="34" charset="0"/>
                <a:cs typeface="Calibri" panose="020F0502020204030204" pitchFamily="34" charset="0"/>
                <a:sym typeface="Helvetica Neue Medium"/>
              </a:endParaRPr>
            </a:p>
          </p:txBody>
        </p:sp>
        <p:sp>
          <p:nvSpPr>
            <p:cNvPr id="13" name="Rectángulo 12">
              <a:extLst>
                <a:ext uri="{FF2B5EF4-FFF2-40B4-BE49-F238E27FC236}">
                  <a16:creationId xmlns:a16="http://schemas.microsoft.com/office/drawing/2014/main" id="{656D2172-29B3-F2E9-5EFE-1389CAF68225}"/>
                </a:ext>
              </a:extLst>
            </p:cNvPr>
            <p:cNvSpPr/>
            <p:nvPr/>
          </p:nvSpPr>
          <p:spPr>
            <a:xfrm>
              <a:off x="480422" y="4272186"/>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MX" sz="2400" dirty="0">
                  <a:solidFill>
                    <a:srgbClr val="000000"/>
                  </a:solidFill>
                  <a:latin typeface="Calibri" panose="020F0502020204030204" pitchFamily="34" charset="0"/>
                  <a:cs typeface="Calibri" panose="020F0502020204030204" pitchFamily="34" charset="0"/>
                  <a:sym typeface="Helvetica Neue Medium"/>
                </a:rPr>
                <a:t>Se mantiene una brecha entre la evaluación y confianza en su empresa versus las otras empresas, pero esta sigue disminuyendo</a:t>
              </a:r>
              <a:endParaRPr lang="es-CL" sz="2400" dirty="0">
                <a:solidFill>
                  <a:srgbClr val="000000"/>
                </a:solidFill>
                <a:latin typeface="Calibri" panose="020F0502020204030204" pitchFamily="34" charset="0"/>
                <a:cs typeface="Calibri" panose="020F0502020204030204" pitchFamily="34" charset="0"/>
                <a:sym typeface="Helvetica Neue Medium"/>
              </a:endParaRPr>
            </a:p>
          </p:txBody>
        </p:sp>
        <p:sp>
          <p:nvSpPr>
            <p:cNvPr id="14" name="Rectángulo 13">
              <a:extLst>
                <a:ext uri="{FF2B5EF4-FFF2-40B4-BE49-F238E27FC236}">
                  <a16:creationId xmlns:a16="http://schemas.microsoft.com/office/drawing/2014/main" id="{6B632F7E-BD0F-E5EC-3317-054177CC2D2D}"/>
                </a:ext>
              </a:extLst>
            </p:cNvPr>
            <p:cNvSpPr/>
            <p:nvPr/>
          </p:nvSpPr>
          <p:spPr>
            <a:xfrm>
              <a:off x="480028" y="4794774"/>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ES" sz="2400" dirty="0">
                  <a:solidFill>
                    <a:srgbClr val="000000"/>
                  </a:solidFill>
                  <a:latin typeface="Calibri" panose="020F0502020204030204" pitchFamily="34" charset="0"/>
                  <a:cs typeface="Calibri" panose="020F0502020204030204" pitchFamily="34" charset="0"/>
                  <a:sym typeface="Helvetica Neue Medium"/>
                </a:rPr>
                <a:t>La confianza manifestada en RRSS continua en alza por 5 periodos consecutivos, con peak negativo en febrero y positivo en agosto</a:t>
              </a:r>
            </a:p>
          </p:txBody>
        </p:sp>
        <p:sp>
          <p:nvSpPr>
            <p:cNvPr id="15" name="Rectángulo 14">
              <a:extLst>
                <a:ext uri="{FF2B5EF4-FFF2-40B4-BE49-F238E27FC236}">
                  <a16:creationId xmlns:a16="http://schemas.microsoft.com/office/drawing/2014/main" id="{1A9534B7-DA20-891F-2913-C00A0C692930}"/>
                </a:ext>
              </a:extLst>
            </p:cNvPr>
            <p:cNvSpPr/>
            <p:nvPr/>
          </p:nvSpPr>
          <p:spPr>
            <a:xfrm>
              <a:off x="467554" y="5320058"/>
              <a:ext cx="11116491" cy="38943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66700" defTabSz="821531" hangingPunct="0"/>
              <a:r>
                <a:rPr lang="es-ES" sz="2400" dirty="0">
                  <a:latin typeface="Calibri" panose="020F0502020204030204" pitchFamily="34" charset="0"/>
                  <a:cs typeface="Calibri" panose="020F0502020204030204" pitchFamily="34" charset="0"/>
                  <a:sym typeface="Helvetica Neue Medium"/>
                </a:rPr>
                <a:t>En RRSS la gente sigue confiando más en las empresas B2B que B2C, pero la brecha está disminuyendo</a:t>
              </a:r>
            </a:p>
          </p:txBody>
        </p:sp>
        <p:sp>
          <p:nvSpPr>
            <p:cNvPr id="17" name="btfpNumberBubble111061">
              <a:extLst>
                <a:ext uri="{FF2B5EF4-FFF2-40B4-BE49-F238E27FC236}">
                  <a16:creationId xmlns:a16="http://schemas.microsoft.com/office/drawing/2014/main" id="{B33D3909-A940-4AF9-3B02-A330B5C63E97}"/>
                </a:ext>
              </a:extLst>
            </p:cNvPr>
            <p:cNvSpPr/>
            <p:nvPr>
              <p:custDataLst>
                <p:tags r:id="rId1"/>
              </p:custDataLst>
            </p:nvPr>
          </p:nvSpPr>
          <p:spPr bwMode="gray">
            <a:xfrm>
              <a:off x="280029" y="1712211"/>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endParaRPr kumimoji="0" lang="es-CL" sz="2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8" name="btfpNumberBubble111061">
              <a:extLst>
                <a:ext uri="{FF2B5EF4-FFF2-40B4-BE49-F238E27FC236}">
                  <a16:creationId xmlns:a16="http://schemas.microsoft.com/office/drawing/2014/main" id="{CB073B27-7B67-3142-6FF7-3B37D0706229}"/>
                </a:ext>
              </a:extLst>
            </p:cNvPr>
            <p:cNvSpPr/>
            <p:nvPr>
              <p:custDataLst>
                <p:tags r:id="rId2"/>
              </p:custDataLst>
            </p:nvPr>
          </p:nvSpPr>
          <p:spPr bwMode="gray">
            <a:xfrm>
              <a:off x="280029" y="2730813"/>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endParaRPr kumimoji="0" lang="es-CL"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9" name="btfpNumberBubble111061">
              <a:extLst>
                <a:ext uri="{FF2B5EF4-FFF2-40B4-BE49-F238E27FC236}">
                  <a16:creationId xmlns:a16="http://schemas.microsoft.com/office/drawing/2014/main" id="{081612B4-5261-8818-9785-1F4E6C478A1D}"/>
                </a:ext>
              </a:extLst>
            </p:cNvPr>
            <p:cNvSpPr/>
            <p:nvPr>
              <p:custDataLst>
                <p:tags r:id="rId3"/>
              </p:custDataLst>
            </p:nvPr>
          </p:nvSpPr>
          <p:spPr bwMode="gray">
            <a:xfrm>
              <a:off x="280029" y="3240114"/>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endParaRPr kumimoji="0" lang="es-CL"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0" name="btfpNumberBubble111061">
              <a:extLst>
                <a:ext uri="{FF2B5EF4-FFF2-40B4-BE49-F238E27FC236}">
                  <a16:creationId xmlns:a16="http://schemas.microsoft.com/office/drawing/2014/main" id="{E1F05EB3-DB49-7F94-51BF-03BEA662C362}"/>
                </a:ext>
              </a:extLst>
            </p:cNvPr>
            <p:cNvSpPr/>
            <p:nvPr>
              <p:custDataLst>
                <p:tags r:id="rId4"/>
              </p:custDataLst>
            </p:nvPr>
          </p:nvSpPr>
          <p:spPr bwMode="gray">
            <a:xfrm>
              <a:off x="279634" y="2221512"/>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endParaRPr kumimoji="0" lang="es-CL"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1" name="btfpNumberBubble111061">
              <a:extLst>
                <a:ext uri="{FF2B5EF4-FFF2-40B4-BE49-F238E27FC236}">
                  <a16:creationId xmlns:a16="http://schemas.microsoft.com/office/drawing/2014/main" id="{F7209633-6CB8-C924-3760-9312B7140EB8}"/>
                </a:ext>
              </a:extLst>
            </p:cNvPr>
            <p:cNvSpPr/>
            <p:nvPr>
              <p:custDataLst>
                <p:tags r:id="rId5"/>
              </p:custDataLst>
            </p:nvPr>
          </p:nvSpPr>
          <p:spPr bwMode="gray">
            <a:xfrm>
              <a:off x="280029" y="3749415"/>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endParaRPr kumimoji="0" lang="es-CL"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2" name="btfpNumberBubble111061">
              <a:extLst>
                <a:ext uri="{FF2B5EF4-FFF2-40B4-BE49-F238E27FC236}">
                  <a16:creationId xmlns:a16="http://schemas.microsoft.com/office/drawing/2014/main" id="{5CA8F6B3-5186-AB36-F112-CC05495ADDB5}"/>
                </a:ext>
              </a:extLst>
            </p:cNvPr>
            <p:cNvSpPr/>
            <p:nvPr>
              <p:custDataLst>
                <p:tags r:id="rId6"/>
              </p:custDataLst>
            </p:nvPr>
          </p:nvSpPr>
          <p:spPr bwMode="gray">
            <a:xfrm>
              <a:off x="280029" y="4258716"/>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endParaRPr kumimoji="0" lang="es-CL"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3" name="btfpNumberBubble111061">
              <a:extLst>
                <a:ext uri="{FF2B5EF4-FFF2-40B4-BE49-F238E27FC236}">
                  <a16:creationId xmlns:a16="http://schemas.microsoft.com/office/drawing/2014/main" id="{49EF2B0D-5151-A74E-7255-48E15D5B0DDD}"/>
                </a:ext>
              </a:extLst>
            </p:cNvPr>
            <p:cNvSpPr/>
            <p:nvPr>
              <p:custDataLst>
                <p:tags r:id="rId7"/>
              </p:custDataLst>
            </p:nvPr>
          </p:nvSpPr>
          <p:spPr bwMode="gray">
            <a:xfrm>
              <a:off x="279634" y="4775916"/>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b="1">
                  <a:solidFill>
                    <a:srgbClr val="FFFFFF"/>
                  </a:solidFill>
                  <a:latin typeface="Calibri" panose="020F0502020204030204" pitchFamily="34" charset="0"/>
                  <a:cs typeface="Calibri" panose="020F0502020204030204" pitchFamily="34" charset="0"/>
                </a:rPr>
                <a:t>7</a:t>
              </a:r>
              <a:endParaRPr kumimoji="0" lang="es-CL"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4" name="btfpNumberBubble111061">
              <a:extLst>
                <a:ext uri="{FF2B5EF4-FFF2-40B4-BE49-F238E27FC236}">
                  <a16:creationId xmlns:a16="http://schemas.microsoft.com/office/drawing/2014/main" id="{F11FCA59-F8EC-556C-BC4A-23DBCF1CAF23}"/>
                </a:ext>
              </a:extLst>
            </p:cNvPr>
            <p:cNvSpPr/>
            <p:nvPr>
              <p:custDataLst>
                <p:tags r:id="rId8"/>
              </p:custDataLst>
            </p:nvPr>
          </p:nvSpPr>
          <p:spPr bwMode="gray">
            <a:xfrm>
              <a:off x="267160" y="5298506"/>
              <a:ext cx="389434" cy="389434"/>
            </a:xfrm>
            <a:prstGeom prst="ellipse">
              <a:avLst/>
            </a:prstGeom>
            <a:solidFill>
              <a:schemeClr val="tx2">
                <a:lumMod val="75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b="1" dirty="0">
                  <a:solidFill>
                    <a:srgbClr val="FFFFFF"/>
                  </a:solidFill>
                  <a:latin typeface="Calibri" panose="020F0502020204030204" pitchFamily="34" charset="0"/>
                  <a:cs typeface="Calibri" panose="020F0502020204030204" pitchFamily="34" charset="0"/>
                </a:rPr>
                <a:t>8</a:t>
              </a:r>
              <a:endParaRPr kumimoji="0" lang="es-CL" sz="24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9452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33520BC6-DC6D-DCC4-A1D8-94F9B695C52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F7FD15-2658-A87B-9C28-ADF24A8D2A80}"/>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0CFDC232-D96F-DD2F-00FB-D683289B771B}"/>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99C05C90-CD22-1B9C-988D-28218F2A05D5}"/>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A15A753E-0DE3-7F1B-44E6-78EC1FC92D71}"/>
              </a:ext>
            </a:extLst>
          </p:cNvPr>
          <p:cNvSpPr txBox="1"/>
          <p:nvPr/>
        </p:nvSpPr>
        <p:spPr>
          <a:xfrm>
            <a:off x="295275" y="468660"/>
            <a:ext cx="12125325" cy="1077218"/>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La confianza hacia las instituciones se ha mantenido estable, pero ha bajado la confianza hacia las empresas</a:t>
            </a:r>
          </a:p>
        </p:txBody>
      </p:sp>
      <p:pic>
        <p:nvPicPr>
          <p:cNvPr id="22" name="Imagen 21">
            <a:extLst>
              <a:ext uri="{FF2B5EF4-FFF2-40B4-BE49-F238E27FC236}">
                <a16:creationId xmlns:a16="http://schemas.microsoft.com/office/drawing/2014/main" id="{747D4693-506F-0D26-D9C0-D90D8669E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4911498"/>
            <a:ext cx="17768882" cy="5076824"/>
          </a:xfrm>
          <a:prstGeom prst="rect">
            <a:avLst/>
          </a:prstGeom>
        </p:spPr>
      </p:pic>
      <p:pic>
        <p:nvPicPr>
          <p:cNvPr id="20" name="Imagen 19">
            <a:extLst>
              <a:ext uri="{FF2B5EF4-FFF2-40B4-BE49-F238E27FC236}">
                <a16:creationId xmlns:a16="http://schemas.microsoft.com/office/drawing/2014/main" id="{83BF18A3-8E1C-4AE0-DBA0-F875056FB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624" y="3445339"/>
            <a:ext cx="9975531" cy="2493883"/>
          </a:xfrm>
          <a:prstGeom prst="rect">
            <a:avLst/>
          </a:prstGeom>
        </p:spPr>
      </p:pic>
      <p:sp>
        <p:nvSpPr>
          <p:cNvPr id="23" name="CuadroTexto 22">
            <a:extLst>
              <a:ext uri="{FF2B5EF4-FFF2-40B4-BE49-F238E27FC236}">
                <a16:creationId xmlns:a16="http://schemas.microsoft.com/office/drawing/2014/main" id="{8D9A223B-9996-87F0-CC6A-6651A45DD405}"/>
              </a:ext>
            </a:extLst>
          </p:cNvPr>
          <p:cNvSpPr txBox="1"/>
          <p:nvPr/>
        </p:nvSpPr>
        <p:spPr>
          <a:xfrm>
            <a:off x="295275" y="4161913"/>
            <a:ext cx="6796082" cy="461665"/>
          </a:xfrm>
          <a:prstGeom prst="rect">
            <a:avLst/>
          </a:prstGeom>
          <a:noFill/>
        </p:spPr>
        <p:txBody>
          <a:bodyPr wrap="square">
            <a:spAutoFit/>
          </a:bodyPr>
          <a:lstStyle/>
          <a:p>
            <a:pPr marL="266700"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¿Cuánto confía usted en…? </a:t>
            </a:r>
            <a:r>
              <a:rPr lang="es-MX" b="1" dirty="0">
                <a:solidFill>
                  <a:srgbClr val="104C97"/>
                </a:solidFill>
                <a:latin typeface="Calibri" panose="020F0502020204030204" pitchFamily="34" charset="0"/>
                <a:cs typeface="Calibri" panose="020F0502020204030204" pitchFamily="34" charset="0"/>
                <a:sym typeface="Helvetica Neue Medium"/>
              </a:rPr>
              <a:t>(% mucho o bastante)</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24" name="CuadroTexto 23">
            <a:extLst>
              <a:ext uri="{FF2B5EF4-FFF2-40B4-BE49-F238E27FC236}">
                <a16:creationId xmlns:a16="http://schemas.microsoft.com/office/drawing/2014/main" id="{73D1DA23-461A-0AD5-EE2F-EC14DE511065}"/>
              </a:ext>
            </a:extLst>
          </p:cNvPr>
          <p:cNvSpPr txBox="1"/>
          <p:nvPr/>
        </p:nvSpPr>
        <p:spPr>
          <a:xfrm>
            <a:off x="9456890" y="3053315"/>
            <a:ext cx="7239000" cy="461665"/>
          </a:xfrm>
          <a:prstGeom prst="rect">
            <a:avLst/>
          </a:prstGeom>
          <a:noFill/>
        </p:spPr>
        <p:txBody>
          <a:bodyPr wrap="square">
            <a:spAutoFit/>
          </a:bodyPr>
          <a:lstStyle/>
          <a:p>
            <a:pPr marL="266700" algn="ctr"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¿Usted recomendaría trabajar en…? </a:t>
            </a:r>
            <a:r>
              <a:rPr lang="es-MX" b="1" dirty="0">
                <a:solidFill>
                  <a:srgbClr val="104C97"/>
                </a:solidFill>
                <a:latin typeface="Calibri" panose="020F0502020204030204" pitchFamily="34" charset="0"/>
                <a:cs typeface="Calibri" panose="020F0502020204030204" pitchFamily="34" charset="0"/>
                <a:sym typeface="Helvetica Neue Medium"/>
              </a:rPr>
              <a:t>(% de respuesta)</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28" name="CuadroTexto 27">
            <a:extLst>
              <a:ext uri="{FF2B5EF4-FFF2-40B4-BE49-F238E27FC236}">
                <a16:creationId xmlns:a16="http://schemas.microsoft.com/office/drawing/2014/main" id="{E3EC60D6-07C1-E22A-D61D-17747488D49E}"/>
              </a:ext>
            </a:extLst>
          </p:cNvPr>
          <p:cNvSpPr txBox="1"/>
          <p:nvPr/>
        </p:nvSpPr>
        <p:spPr>
          <a:xfrm>
            <a:off x="3662733" y="5416846"/>
            <a:ext cx="732812" cy="369332"/>
          </a:xfrm>
          <a:prstGeom prst="rect">
            <a:avLst/>
          </a:prstGeom>
          <a:noFill/>
        </p:spPr>
        <p:txBody>
          <a:bodyPr wrap="square">
            <a:spAutoFit/>
          </a:bodyPr>
          <a:lstStyle/>
          <a:p>
            <a:r>
              <a:rPr lang="es-ES" b="1" dirty="0">
                <a:solidFill>
                  <a:schemeClr val="accent2"/>
                </a:solidFill>
              </a:rPr>
              <a:t>-7 pp</a:t>
            </a:r>
            <a:endParaRPr lang="es-CL" sz="1800" b="1" dirty="0">
              <a:solidFill>
                <a:schemeClr val="accent2"/>
              </a:solidFill>
            </a:endParaRPr>
          </a:p>
        </p:txBody>
      </p:sp>
      <p:sp>
        <p:nvSpPr>
          <p:cNvPr id="7" name="CuadroTexto 6">
            <a:extLst>
              <a:ext uri="{FF2B5EF4-FFF2-40B4-BE49-F238E27FC236}">
                <a16:creationId xmlns:a16="http://schemas.microsoft.com/office/drawing/2014/main" id="{EBC5A591-FCB0-692B-537E-9035093153FE}"/>
              </a:ext>
            </a:extLst>
          </p:cNvPr>
          <p:cNvSpPr txBox="1"/>
          <p:nvPr/>
        </p:nvSpPr>
        <p:spPr>
          <a:xfrm>
            <a:off x="702466" y="1586501"/>
            <a:ext cx="16954500" cy="1107996"/>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En general,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 confianza hacia las instituciones se ha mantenido estable en comparación al año pasado</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(promedio 2024: 26.3%, 2025: 26.5%). Sin embargo,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 confianza hacia las grandes empresas ha disminuido 7 pp</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destruyendo la tendencia al alza que mantenía desde hace unos años.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 confianza hacia las empresas pequeñas y medianas también disminuyó 4 pp</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t>
            </a:r>
            <a:endParaRPr lang="es-ES" sz="2200" dirty="0">
              <a:solidFill>
                <a:srgbClr val="000000"/>
              </a:solidFill>
              <a:latin typeface="Calibri" panose="020F0502020204030204" pitchFamily="34" charset="0"/>
              <a:cs typeface="Calibri" panose="020F0502020204030204" pitchFamily="34" charset="0"/>
              <a:sym typeface="Helvetica Neue"/>
            </a:endParaRPr>
          </a:p>
        </p:txBody>
      </p:sp>
      <p:sp>
        <p:nvSpPr>
          <p:cNvPr id="8" name="CuadroTexto 7">
            <a:extLst>
              <a:ext uri="{FF2B5EF4-FFF2-40B4-BE49-F238E27FC236}">
                <a16:creationId xmlns:a16="http://schemas.microsoft.com/office/drawing/2014/main" id="{C33142AA-8E4D-3782-4CCF-C2623A198116}"/>
              </a:ext>
            </a:extLst>
          </p:cNvPr>
          <p:cNvSpPr txBox="1"/>
          <p:nvPr/>
        </p:nvSpPr>
        <p:spPr>
          <a:xfrm>
            <a:off x="1143000" y="4692280"/>
            <a:ext cx="732812" cy="369332"/>
          </a:xfrm>
          <a:prstGeom prst="rect">
            <a:avLst/>
          </a:prstGeom>
          <a:noFill/>
        </p:spPr>
        <p:txBody>
          <a:bodyPr wrap="square">
            <a:spAutoFit/>
          </a:bodyPr>
          <a:lstStyle/>
          <a:p>
            <a:r>
              <a:rPr lang="es-ES" b="1" dirty="0">
                <a:solidFill>
                  <a:schemeClr val="accent2"/>
                </a:solidFill>
              </a:rPr>
              <a:t>-4 pp</a:t>
            </a:r>
            <a:endParaRPr lang="es-CL" sz="1800" b="1" dirty="0">
              <a:solidFill>
                <a:schemeClr val="accent2"/>
              </a:solidFill>
            </a:endParaRPr>
          </a:p>
        </p:txBody>
      </p:sp>
      <p:sp>
        <p:nvSpPr>
          <p:cNvPr id="9" name="CuadroTexto 8">
            <a:extLst>
              <a:ext uri="{FF2B5EF4-FFF2-40B4-BE49-F238E27FC236}">
                <a16:creationId xmlns:a16="http://schemas.microsoft.com/office/drawing/2014/main" id="{71C022C2-3124-22C7-44A4-F2B6BEA903D1}"/>
              </a:ext>
            </a:extLst>
          </p:cNvPr>
          <p:cNvSpPr txBox="1"/>
          <p:nvPr/>
        </p:nvSpPr>
        <p:spPr>
          <a:xfrm>
            <a:off x="702466" y="2695001"/>
            <a:ext cx="8128645" cy="1107996"/>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b="1" dirty="0">
                <a:solidFill>
                  <a:srgbClr val="000000"/>
                </a:solidFill>
                <a:latin typeface="Calibri" panose="020F0502020204030204" pitchFamily="34" charset="0"/>
                <a:cs typeface="Calibri" panose="020F0502020204030204" pitchFamily="34" charset="0"/>
                <a:sym typeface="Helvetica Neue"/>
              </a:rPr>
              <a:t>Las recomendaciones de trabajo se mantuvieron estables</a:t>
            </a:r>
            <a:r>
              <a:rPr lang="es-ES" sz="2200" dirty="0">
                <a:solidFill>
                  <a:srgbClr val="000000"/>
                </a:solidFill>
                <a:latin typeface="Calibri" panose="020F0502020204030204" pitchFamily="34" charset="0"/>
                <a:cs typeface="Calibri" panose="020F0502020204030204" pitchFamily="34" charset="0"/>
                <a:sym typeface="Helvetica Neue"/>
              </a:rPr>
              <a:t>, con una leve baja de 2 pp en la recomendación de trabajo en una gran empresa y un alza de un 1 pp en las empresa pequeña o mediana.</a:t>
            </a:r>
          </a:p>
        </p:txBody>
      </p:sp>
      <p:sp>
        <p:nvSpPr>
          <p:cNvPr id="5" name="Rectángulo 4">
            <a:extLst>
              <a:ext uri="{FF2B5EF4-FFF2-40B4-BE49-F238E27FC236}">
                <a16:creationId xmlns:a16="http://schemas.microsoft.com/office/drawing/2014/main" id="{7A30D065-B06F-505B-9C37-E8DF7277B8DC}"/>
              </a:ext>
            </a:extLst>
          </p:cNvPr>
          <p:cNvSpPr/>
          <p:nvPr/>
        </p:nvSpPr>
        <p:spPr>
          <a:xfrm>
            <a:off x="8763000" y="5416846"/>
            <a:ext cx="3352315" cy="522376"/>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6116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4A8EB9FC-0A2C-23C8-4F9D-10F00C389CE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A34D96A-71F6-F2BA-FE7F-4354C5394904}"/>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F925889A-6C5E-0892-E005-00629D76AE61}"/>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962D9B5A-72D8-313B-2614-382281A2087F}"/>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74F0EBAE-E6A0-2D1B-FE7E-4989C6C2FABB}"/>
              </a:ext>
            </a:extLst>
          </p:cNvPr>
          <p:cNvSpPr txBox="1"/>
          <p:nvPr/>
        </p:nvSpPr>
        <p:spPr>
          <a:xfrm>
            <a:off x="295275" y="419100"/>
            <a:ext cx="12125325" cy="1077218"/>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El índice de confianza interpersonal se ha mantenido estable, aún situándose en estados críticos de desconfianza </a:t>
            </a:r>
          </a:p>
        </p:txBody>
      </p:sp>
      <p:pic>
        <p:nvPicPr>
          <p:cNvPr id="14" name="Imagen 13">
            <a:extLst>
              <a:ext uri="{FF2B5EF4-FFF2-40B4-BE49-F238E27FC236}">
                <a16:creationId xmlns:a16="http://schemas.microsoft.com/office/drawing/2014/main" id="{82B3900C-3A50-E5C0-8E33-15536C336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 y="4943475"/>
            <a:ext cx="17666494" cy="5047570"/>
          </a:xfrm>
          <a:prstGeom prst="rect">
            <a:avLst/>
          </a:prstGeom>
        </p:spPr>
      </p:pic>
      <p:pic>
        <p:nvPicPr>
          <p:cNvPr id="17" name="Imagen 16">
            <a:extLst>
              <a:ext uri="{FF2B5EF4-FFF2-40B4-BE49-F238E27FC236}">
                <a16:creationId xmlns:a16="http://schemas.microsoft.com/office/drawing/2014/main" id="{0EE37CB9-C82D-B970-EB65-17C0D5FA6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873" y="3571875"/>
            <a:ext cx="7858125" cy="3143249"/>
          </a:xfrm>
          <a:prstGeom prst="rect">
            <a:avLst/>
          </a:prstGeom>
        </p:spPr>
      </p:pic>
      <p:sp>
        <p:nvSpPr>
          <p:cNvPr id="19" name="CuadroTexto 18">
            <a:extLst>
              <a:ext uri="{FF2B5EF4-FFF2-40B4-BE49-F238E27FC236}">
                <a16:creationId xmlns:a16="http://schemas.microsoft.com/office/drawing/2014/main" id="{4EB9EE5E-07D3-221A-7588-4CD2BF8B99F8}"/>
              </a:ext>
            </a:extLst>
          </p:cNvPr>
          <p:cNvSpPr txBox="1"/>
          <p:nvPr/>
        </p:nvSpPr>
        <p:spPr>
          <a:xfrm>
            <a:off x="11694535" y="3209735"/>
            <a:ext cx="4876800" cy="461665"/>
          </a:xfrm>
          <a:prstGeom prst="rect">
            <a:avLst/>
          </a:prstGeom>
          <a:noFill/>
        </p:spPr>
        <p:txBody>
          <a:bodyPr wrap="square">
            <a:spAutoFit/>
          </a:bodyPr>
          <a:lstStyle/>
          <a:p>
            <a:pPr marL="266700"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Índice de confianza interpersonal</a:t>
            </a:r>
          </a:p>
        </p:txBody>
      </p:sp>
      <p:sp>
        <p:nvSpPr>
          <p:cNvPr id="20" name="CuadroTexto 19">
            <a:extLst>
              <a:ext uri="{FF2B5EF4-FFF2-40B4-BE49-F238E27FC236}">
                <a16:creationId xmlns:a16="http://schemas.microsoft.com/office/drawing/2014/main" id="{B02C9117-D585-8825-0E9B-581E9C401AAA}"/>
              </a:ext>
            </a:extLst>
          </p:cNvPr>
          <p:cNvSpPr txBox="1"/>
          <p:nvPr/>
        </p:nvSpPr>
        <p:spPr>
          <a:xfrm>
            <a:off x="533400" y="4290777"/>
            <a:ext cx="8229600" cy="461665"/>
          </a:xfrm>
          <a:prstGeom prst="rect">
            <a:avLst/>
          </a:prstGeom>
          <a:noFill/>
        </p:spPr>
        <p:txBody>
          <a:bodyPr wrap="square">
            <a:spAutoFit/>
          </a:bodyPr>
          <a:lstStyle/>
          <a:p>
            <a:pPr marL="266700"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Confianza interpersonal por ámbitos </a:t>
            </a:r>
            <a:r>
              <a:rPr lang="es-MX" b="1" dirty="0">
                <a:solidFill>
                  <a:srgbClr val="104C97"/>
                </a:solidFill>
                <a:latin typeface="Calibri" panose="020F0502020204030204" pitchFamily="34" charset="0"/>
                <a:cs typeface="Calibri" panose="020F0502020204030204" pitchFamily="34" charset="0"/>
                <a:sym typeface="Helvetica Neue Medium"/>
              </a:rPr>
              <a:t>(% notas 5 a 7) </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5" name="CuadroTexto 4">
            <a:extLst>
              <a:ext uri="{FF2B5EF4-FFF2-40B4-BE49-F238E27FC236}">
                <a16:creationId xmlns:a16="http://schemas.microsoft.com/office/drawing/2014/main" id="{F974DA09-0A0B-E191-14EF-32D9104117E6}"/>
              </a:ext>
            </a:extLst>
          </p:cNvPr>
          <p:cNvSpPr txBox="1"/>
          <p:nvPr/>
        </p:nvSpPr>
        <p:spPr>
          <a:xfrm>
            <a:off x="702466" y="1586501"/>
            <a:ext cx="16954500" cy="769441"/>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La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confianza interpersonal</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entendida como una evaluación global del grado de confianza que tienen las personas respectos a otras con las que se relacionan,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se mantiene estable y sin variar respecto al año pasado, pero aún en estado crítico</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t>
            </a:r>
          </a:p>
        </p:txBody>
      </p:sp>
      <p:sp>
        <p:nvSpPr>
          <p:cNvPr id="7" name="CuadroTexto 6">
            <a:extLst>
              <a:ext uri="{FF2B5EF4-FFF2-40B4-BE49-F238E27FC236}">
                <a16:creationId xmlns:a16="http://schemas.microsoft.com/office/drawing/2014/main" id="{5DB677EC-6FF5-F1D1-956B-1F1BA0AF368F}"/>
              </a:ext>
            </a:extLst>
          </p:cNvPr>
          <p:cNvSpPr txBox="1"/>
          <p:nvPr/>
        </p:nvSpPr>
        <p:spPr>
          <a:xfrm>
            <a:off x="702466" y="2393573"/>
            <a:ext cx="9660775" cy="1785104"/>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Los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grupos más cercanos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(familiares, amigos, y vecinos)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experimentaron disminuciones de confianza este año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(2 pp, 4 pp, y 4 pp respectivamente), mientras que los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grupos de personas desconocidas experimentaron leves alzas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 pesar de ello, siguen existiendo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marcadas diferencias entre los grupos más cercanos y los grupos de desconocidos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t>
            </a:r>
          </a:p>
        </p:txBody>
      </p:sp>
      <p:sp>
        <p:nvSpPr>
          <p:cNvPr id="6" name="CuadroTexto 5">
            <a:extLst>
              <a:ext uri="{FF2B5EF4-FFF2-40B4-BE49-F238E27FC236}">
                <a16:creationId xmlns:a16="http://schemas.microsoft.com/office/drawing/2014/main" id="{9BBF0307-B6E0-7751-4A5D-A7D2F4F80CB2}"/>
              </a:ext>
            </a:extLst>
          </p:cNvPr>
          <p:cNvSpPr txBox="1"/>
          <p:nvPr/>
        </p:nvSpPr>
        <p:spPr>
          <a:xfrm>
            <a:off x="2133600" y="4720029"/>
            <a:ext cx="732812" cy="369332"/>
          </a:xfrm>
          <a:prstGeom prst="rect">
            <a:avLst/>
          </a:prstGeom>
          <a:noFill/>
        </p:spPr>
        <p:txBody>
          <a:bodyPr wrap="square">
            <a:spAutoFit/>
          </a:bodyPr>
          <a:lstStyle/>
          <a:p>
            <a:r>
              <a:rPr lang="es-ES" b="1" dirty="0">
                <a:solidFill>
                  <a:schemeClr val="accent2"/>
                </a:solidFill>
              </a:rPr>
              <a:t>-2 pp</a:t>
            </a:r>
            <a:endParaRPr lang="es-CL" sz="1800" b="1" dirty="0">
              <a:solidFill>
                <a:schemeClr val="accent2"/>
              </a:solidFill>
            </a:endParaRPr>
          </a:p>
        </p:txBody>
      </p:sp>
      <p:sp>
        <p:nvSpPr>
          <p:cNvPr id="8" name="CuadroTexto 7">
            <a:extLst>
              <a:ext uri="{FF2B5EF4-FFF2-40B4-BE49-F238E27FC236}">
                <a16:creationId xmlns:a16="http://schemas.microsoft.com/office/drawing/2014/main" id="{1D14AE9F-39A1-A3A1-C138-A68DF8354366}"/>
              </a:ext>
            </a:extLst>
          </p:cNvPr>
          <p:cNvSpPr txBox="1"/>
          <p:nvPr/>
        </p:nvSpPr>
        <p:spPr>
          <a:xfrm>
            <a:off x="4558293" y="4943475"/>
            <a:ext cx="732812" cy="369332"/>
          </a:xfrm>
          <a:prstGeom prst="rect">
            <a:avLst/>
          </a:prstGeom>
          <a:noFill/>
        </p:spPr>
        <p:txBody>
          <a:bodyPr wrap="square">
            <a:spAutoFit/>
          </a:bodyPr>
          <a:lstStyle/>
          <a:p>
            <a:r>
              <a:rPr lang="es-ES" b="1" dirty="0">
                <a:solidFill>
                  <a:schemeClr val="accent2"/>
                </a:solidFill>
              </a:rPr>
              <a:t>-4 pp</a:t>
            </a:r>
            <a:endParaRPr lang="es-CL" sz="1800" b="1" dirty="0">
              <a:solidFill>
                <a:schemeClr val="accent2"/>
              </a:solidFill>
            </a:endParaRPr>
          </a:p>
        </p:txBody>
      </p:sp>
      <p:sp>
        <p:nvSpPr>
          <p:cNvPr id="9" name="CuadroTexto 8">
            <a:extLst>
              <a:ext uri="{FF2B5EF4-FFF2-40B4-BE49-F238E27FC236}">
                <a16:creationId xmlns:a16="http://schemas.microsoft.com/office/drawing/2014/main" id="{3074D920-0995-8E38-A3E3-4958CB991A98}"/>
              </a:ext>
            </a:extLst>
          </p:cNvPr>
          <p:cNvSpPr txBox="1"/>
          <p:nvPr/>
        </p:nvSpPr>
        <p:spPr>
          <a:xfrm>
            <a:off x="7010400" y="6819900"/>
            <a:ext cx="732812" cy="369332"/>
          </a:xfrm>
          <a:prstGeom prst="rect">
            <a:avLst/>
          </a:prstGeom>
          <a:noFill/>
        </p:spPr>
        <p:txBody>
          <a:bodyPr wrap="square">
            <a:spAutoFit/>
          </a:bodyPr>
          <a:lstStyle/>
          <a:p>
            <a:r>
              <a:rPr lang="es-ES" b="1" dirty="0">
                <a:solidFill>
                  <a:schemeClr val="accent2"/>
                </a:solidFill>
              </a:rPr>
              <a:t>-4 pp</a:t>
            </a:r>
            <a:endParaRPr lang="es-CL" sz="1800" b="1" dirty="0">
              <a:solidFill>
                <a:schemeClr val="accent2"/>
              </a:solidFill>
            </a:endParaRPr>
          </a:p>
        </p:txBody>
      </p:sp>
    </p:spTree>
    <p:extLst>
      <p:ext uri="{BB962C8B-B14F-4D97-AF65-F5344CB8AC3E}">
        <p14:creationId xmlns:p14="http://schemas.microsoft.com/office/powerpoint/2010/main" val="405541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ABE2A2C5-6953-7CB9-5865-E60B59839AE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04E6A3-6E5B-D4A0-48CC-14F9E0A9BF46}"/>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C2200987-3DE2-2E9F-CA44-76226500986A}"/>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89F15C3B-1EB1-C92E-BBA5-02E225599E0B}"/>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405A4C5B-F69D-4021-3FF1-B71FCD0B32FE}"/>
              </a:ext>
            </a:extLst>
          </p:cNvPr>
          <p:cNvSpPr txBox="1"/>
          <p:nvPr/>
        </p:nvSpPr>
        <p:spPr>
          <a:xfrm>
            <a:off x="295275" y="419100"/>
            <a:ext cx="17773650" cy="1077218"/>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El índice de confianza laboral ha disminuido, debido a una baja en la confianza de la mayoría de las relaciones de trabajo</a:t>
            </a:r>
          </a:p>
        </p:txBody>
      </p:sp>
      <p:pic>
        <p:nvPicPr>
          <p:cNvPr id="10" name="Imagen 9">
            <a:extLst>
              <a:ext uri="{FF2B5EF4-FFF2-40B4-BE49-F238E27FC236}">
                <a16:creationId xmlns:a16="http://schemas.microsoft.com/office/drawing/2014/main" id="{5F1E9740-D644-C6E9-5EE2-A7FB91C3C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18" y="4954674"/>
            <a:ext cx="17738407" cy="5068116"/>
          </a:xfrm>
          <a:prstGeom prst="rect">
            <a:avLst/>
          </a:prstGeom>
        </p:spPr>
      </p:pic>
      <p:pic>
        <p:nvPicPr>
          <p:cNvPr id="6" name="Imagen 5">
            <a:extLst>
              <a:ext uri="{FF2B5EF4-FFF2-40B4-BE49-F238E27FC236}">
                <a16:creationId xmlns:a16="http://schemas.microsoft.com/office/drawing/2014/main" id="{B5076C1D-1D8D-381A-85BB-6B1AFD800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7923" y="3467100"/>
            <a:ext cx="8021002" cy="3208400"/>
          </a:xfrm>
          <a:prstGeom prst="rect">
            <a:avLst/>
          </a:prstGeom>
        </p:spPr>
      </p:pic>
      <p:sp>
        <p:nvSpPr>
          <p:cNvPr id="11" name="CuadroTexto 10">
            <a:extLst>
              <a:ext uri="{FF2B5EF4-FFF2-40B4-BE49-F238E27FC236}">
                <a16:creationId xmlns:a16="http://schemas.microsoft.com/office/drawing/2014/main" id="{488AA6D9-539F-7CB4-E0E0-06DAFFB4BBE4}"/>
              </a:ext>
            </a:extLst>
          </p:cNvPr>
          <p:cNvSpPr txBox="1"/>
          <p:nvPr/>
        </p:nvSpPr>
        <p:spPr>
          <a:xfrm>
            <a:off x="11506200" y="3040079"/>
            <a:ext cx="4876800" cy="461665"/>
          </a:xfrm>
          <a:prstGeom prst="rect">
            <a:avLst/>
          </a:prstGeom>
          <a:noFill/>
        </p:spPr>
        <p:txBody>
          <a:bodyPr wrap="square">
            <a:spAutoFit/>
          </a:bodyPr>
          <a:lstStyle/>
          <a:p>
            <a:pPr marL="266700" algn="ctr"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ICL/ICGE/ICE</a:t>
            </a:r>
          </a:p>
        </p:txBody>
      </p:sp>
      <p:sp>
        <p:nvSpPr>
          <p:cNvPr id="12" name="CuadroTexto 11">
            <a:extLst>
              <a:ext uri="{FF2B5EF4-FFF2-40B4-BE49-F238E27FC236}">
                <a16:creationId xmlns:a16="http://schemas.microsoft.com/office/drawing/2014/main" id="{6ECA8DCF-CFCF-0F34-0636-F923A3C97EB5}"/>
              </a:ext>
            </a:extLst>
          </p:cNvPr>
          <p:cNvSpPr txBox="1"/>
          <p:nvPr/>
        </p:nvSpPr>
        <p:spPr>
          <a:xfrm>
            <a:off x="533400" y="4530537"/>
            <a:ext cx="8229600" cy="461665"/>
          </a:xfrm>
          <a:prstGeom prst="rect">
            <a:avLst/>
          </a:prstGeom>
          <a:noFill/>
        </p:spPr>
        <p:txBody>
          <a:bodyPr wrap="square">
            <a:spAutoFit/>
          </a:bodyPr>
          <a:lstStyle/>
          <a:p>
            <a:pPr marL="266700"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¿Cuánto confía usted en? </a:t>
            </a:r>
            <a:r>
              <a:rPr lang="es-MX" b="1" dirty="0">
                <a:solidFill>
                  <a:srgbClr val="104C97"/>
                </a:solidFill>
                <a:latin typeface="Calibri" panose="020F0502020204030204" pitchFamily="34" charset="0"/>
                <a:cs typeface="Calibri" panose="020F0502020204030204" pitchFamily="34" charset="0"/>
                <a:sym typeface="Helvetica Neue Medium"/>
              </a:rPr>
              <a:t>(% mucho o bastante) </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14" name="CuadroTexto 13">
            <a:extLst>
              <a:ext uri="{FF2B5EF4-FFF2-40B4-BE49-F238E27FC236}">
                <a16:creationId xmlns:a16="http://schemas.microsoft.com/office/drawing/2014/main" id="{8E4E9246-CB31-F971-4B49-57D7B6A94E80}"/>
              </a:ext>
            </a:extLst>
          </p:cNvPr>
          <p:cNvSpPr txBox="1"/>
          <p:nvPr/>
        </p:nvSpPr>
        <p:spPr>
          <a:xfrm>
            <a:off x="11963400" y="3823829"/>
            <a:ext cx="732812" cy="369332"/>
          </a:xfrm>
          <a:prstGeom prst="rect">
            <a:avLst/>
          </a:prstGeom>
          <a:noFill/>
        </p:spPr>
        <p:txBody>
          <a:bodyPr wrap="square">
            <a:spAutoFit/>
          </a:bodyPr>
          <a:lstStyle/>
          <a:p>
            <a:r>
              <a:rPr lang="es-ES" b="1" dirty="0">
                <a:solidFill>
                  <a:schemeClr val="accent2"/>
                </a:solidFill>
              </a:rPr>
              <a:t>-8 pp</a:t>
            </a:r>
            <a:endParaRPr lang="es-CL" sz="1800" b="1" dirty="0">
              <a:solidFill>
                <a:schemeClr val="accent2"/>
              </a:solidFill>
            </a:endParaRPr>
          </a:p>
        </p:txBody>
      </p:sp>
      <p:sp>
        <p:nvSpPr>
          <p:cNvPr id="15" name="CuadroTexto 14">
            <a:extLst>
              <a:ext uri="{FF2B5EF4-FFF2-40B4-BE49-F238E27FC236}">
                <a16:creationId xmlns:a16="http://schemas.microsoft.com/office/drawing/2014/main" id="{F5DD1050-D096-744B-5D25-DE6C9497D913}"/>
              </a:ext>
            </a:extLst>
          </p:cNvPr>
          <p:cNvSpPr txBox="1"/>
          <p:nvPr/>
        </p:nvSpPr>
        <p:spPr>
          <a:xfrm>
            <a:off x="14300971" y="4255567"/>
            <a:ext cx="732812" cy="369332"/>
          </a:xfrm>
          <a:prstGeom prst="rect">
            <a:avLst/>
          </a:prstGeom>
          <a:noFill/>
        </p:spPr>
        <p:txBody>
          <a:bodyPr wrap="square">
            <a:spAutoFit/>
          </a:bodyPr>
          <a:lstStyle/>
          <a:p>
            <a:r>
              <a:rPr lang="es-ES" b="1" dirty="0">
                <a:solidFill>
                  <a:schemeClr val="accent2"/>
                </a:solidFill>
              </a:rPr>
              <a:t>-5 pp</a:t>
            </a:r>
            <a:endParaRPr lang="es-CL" sz="1800" b="1" dirty="0">
              <a:solidFill>
                <a:schemeClr val="accent2"/>
              </a:solidFill>
            </a:endParaRPr>
          </a:p>
        </p:txBody>
      </p:sp>
      <p:sp>
        <p:nvSpPr>
          <p:cNvPr id="17" name="CuadroTexto 16">
            <a:extLst>
              <a:ext uri="{FF2B5EF4-FFF2-40B4-BE49-F238E27FC236}">
                <a16:creationId xmlns:a16="http://schemas.microsoft.com/office/drawing/2014/main" id="{E44174B0-9441-A1BD-414D-2C146F732B12}"/>
              </a:ext>
            </a:extLst>
          </p:cNvPr>
          <p:cNvSpPr txBox="1"/>
          <p:nvPr/>
        </p:nvSpPr>
        <p:spPr>
          <a:xfrm>
            <a:off x="16638542" y="4138481"/>
            <a:ext cx="732812" cy="369332"/>
          </a:xfrm>
          <a:prstGeom prst="rect">
            <a:avLst/>
          </a:prstGeom>
          <a:noFill/>
        </p:spPr>
        <p:txBody>
          <a:bodyPr wrap="square">
            <a:spAutoFit/>
          </a:bodyPr>
          <a:lstStyle/>
          <a:p>
            <a:r>
              <a:rPr lang="es-ES" b="1" dirty="0">
                <a:solidFill>
                  <a:schemeClr val="accent2"/>
                </a:solidFill>
              </a:rPr>
              <a:t>-4 pp</a:t>
            </a:r>
            <a:endParaRPr lang="es-CL" sz="1800" b="1" dirty="0">
              <a:solidFill>
                <a:schemeClr val="accent2"/>
              </a:solidFill>
            </a:endParaRPr>
          </a:p>
        </p:txBody>
      </p:sp>
      <p:sp>
        <p:nvSpPr>
          <p:cNvPr id="18" name="CuadroTexto 17">
            <a:extLst>
              <a:ext uri="{FF2B5EF4-FFF2-40B4-BE49-F238E27FC236}">
                <a16:creationId xmlns:a16="http://schemas.microsoft.com/office/drawing/2014/main" id="{0A44D328-2BD5-2F18-D5A1-81862EBA61C8}"/>
              </a:ext>
            </a:extLst>
          </p:cNvPr>
          <p:cNvSpPr txBox="1"/>
          <p:nvPr/>
        </p:nvSpPr>
        <p:spPr>
          <a:xfrm>
            <a:off x="2514600" y="5524571"/>
            <a:ext cx="838200" cy="369332"/>
          </a:xfrm>
          <a:prstGeom prst="rect">
            <a:avLst/>
          </a:prstGeom>
          <a:noFill/>
        </p:spPr>
        <p:txBody>
          <a:bodyPr wrap="square">
            <a:spAutoFit/>
          </a:bodyPr>
          <a:lstStyle/>
          <a:p>
            <a:r>
              <a:rPr lang="es-ES" b="1" dirty="0">
                <a:solidFill>
                  <a:schemeClr val="accent2"/>
                </a:solidFill>
              </a:rPr>
              <a:t>-13 pp</a:t>
            </a:r>
            <a:endParaRPr lang="es-CL" b="1" dirty="0">
              <a:solidFill>
                <a:schemeClr val="accent2"/>
              </a:solidFill>
            </a:endParaRPr>
          </a:p>
        </p:txBody>
      </p:sp>
      <p:sp>
        <p:nvSpPr>
          <p:cNvPr id="19" name="CuadroTexto 18">
            <a:extLst>
              <a:ext uri="{FF2B5EF4-FFF2-40B4-BE49-F238E27FC236}">
                <a16:creationId xmlns:a16="http://schemas.microsoft.com/office/drawing/2014/main" id="{45D25BDA-FD07-7B32-01E5-503378A2826A}"/>
              </a:ext>
            </a:extLst>
          </p:cNvPr>
          <p:cNvSpPr txBox="1"/>
          <p:nvPr/>
        </p:nvSpPr>
        <p:spPr>
          <a:xfrm>
            <a:off x="4946947" y="5748993"/>
            <a:ext cx="732812" cy="369332"/>
          </a:xfrm>
          <a:prstGeom prst="rect">
            <a:avLst/>
          </a:prstGeom>
          <a:noFill/>
        </p:spPr>
        <p:txBody>
          <a:bodyPr wrap="square">
            <a:spAutoFit/>
          </a:bodyPr>
          <a:lstStyle/>
          <a:p>
            <a:r>
              <a:rPr lang="es-ES" b="1" dirty="0">
                <a:solidFill>
                  <a:schemeClr val="accent2"/>
                </a:solidFill>
              </a:rPr>
              <a:t>-9 pp</a:t>
            </a:r>
            <a:endParaRPr lang="es-CL" b="1" dirty="0">
              <a:solidFill>
                <a:schemeClr val="accent2"/>
              </a:solidFill>
            </a:endParaRPr>
          </a:p>
        </p:txBody>
      </p:sp>
      <p:sp>
        <p:nvSpPr>
          <p:cNvPr id="22" name="CuadroTexto 21">
            <a:extLst>
              <a:ext uri="{FF2B5EF4-FFF2-40B4-BE49-F238E27FC236}">
                <a16:creationId xmlns:a16="http://schemas.microsoft.com/office/drawing/2014/main" id="{C423FAC0-6347-45D6-2607-996D5D606545}"/>
              </a:ext>
            </a:extLst>
          </p:cNvPr>
          <p:cNvSpPr txBox="1"/>
          <p:nvPr/>
        </p:nvSpPr>
        <p:spPr>
          <a:xfrm>
            <a:off x="7391400" y="6063645"/>
            <a:ext cx="732812" cy="369332"/>
          </a:xfrm>
          <a:prstGeom prst="rect">
            <a:avLst/>
          </a:prstGeom>
          <a:noFill/>
        </p:spPr>
        <p:txBody>
          <a:bodyPr wrap="square">
            <a:spAutoFit/>
          </a:bodyPr>
          <a:lstStyle/>
          <a:p>
            <a:r>
              <a:rPr lang="es-ES" b="1" dirty="0">
                <a:solidFill>
                  <a:schemeClr val="accent2"/>
                </a:solidFill>
              </a:rPr>
              <a:t>-8 pp</a:t>
            </a:r>
            <a:endParaRPr lang="es-CL" b="1" dirty="0">
              <a:solidFill>
                <a:schemeClr val="accent2"/>
              </a:solidFill>
            </a:endParaRPr>
          </a:p>
        </p:txBody>
      </p:sp>
      <p:sp>
        <p:nvSpPr>
          <p:cNvPr id="23" name="CuadroTexto 22">
            <a:extLst>
              <a:ext uri="{FF2B5EF4-FFF2-40B4-BE49-F238E27FC236}">
                <a16:creationId xmlns:a16="http://schemas.microsoft.com/office/drawing/2014/main" id="{9ADCF996-6622-6B68-9F84-82BFD90E2192}"/>
              </a:ext>
            </a:extLst>
          </p:cNvPr>
          <p:cNvSpPr txBox="1"/>
          <p:nvPr/>
        </p:nvSpPr>
        <p:spPr>
          <a:xfrm>
            <a:off x="9753600" y="6335608"/>
            <a:ext cx="838200" cy="369332"/>
          </a:xfrm>
          <a:prstGeom prst="rect">
            <a:avLst/>
          </a:prstGeom>
          <a:noFill/>
        </p:spPr>
        <p:txBody>
          <a:bodyPr wrap="square">
            <a:spAutoFit/>
          </a:bodyPr>
          <a:lstStyle/>
          <a:p>
            <a:r>
              <a:rPr lang="es-ES" b="1" dirty="0">
                <a:solidFill>
                  <a:schemeClr val="accent2"/>
                </a:solidFill>
              </a:rPr>
              <a:t>-10 pp</a:t>
            </a:r>
            <a:endParaRPr lang="es-CL" b="1" dirty="0">
              <a:solidFill>
                <a:schemeClr val="accent2"/>
              </a:solidFill>
            </a:endParaRPr>
          </a:p>
        </p:txBody>
      </p:sp>
      <p:sp>
        <p:nvSpPr>
          <p:cNvPr id="5" name="CuadroTexto 4">
            <a:extLst>
              <a:ext uri="{FF2B5EF4-FFF2-40B4-BE49-F238E27FC236}">
                <a16:creationId xmlns:a16="http://schemas.microsoft.com/office/drawing/2014/main" id="{090B44E9-F062-CF02-20A4-BE1BACAF3E93}"/>
              </a:ext>
            </a:extLst>
          </p:cNvPr>
          <p:cNvSpPr txBox="1"/>
          <p:nvPr/>
        </p:nvSpPr>
        <p:spPr>
          <a:xfrm>
            <a:off x="702466" y="1586501"/>
            <a:ext cx="16954500" cy="769441"/>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El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índice de confianza laboral sufrió una fuerte baja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(-8 pp), sobre todo al compararse al índice de confianza en grandes empresas y el índice de confianza empresarial, los cuales también bajaron (-5 pp y -4 pp respectivamente).</a:t>
            </a:r>
          </a:p>
        </p:txBody>
      </p:sp>
      <p:sp>
        <p:nvSpPr>
          <p:cNvPr id="7" name="CuadroTexto 6">
            <a:extLst>
              <a:ext uri="{FF2B5EF4-FFF2-40B4-BE49-F238E27FC236}">
                <a16:creationId xmlns:a16="http://schemas.microsoft.com/office/drawing/2014/main" id="{1E3EACFC-71F4-FF65-9E1E-668C28998B2E}"/>
              </a:ext>
            </a:extLst>
          </p:cNvPr>
          <p:cNvSpPr txBox="1"/>
          <p:nvPr/>
        </p:nvSpPr>
        <p:spPr>
          <a:xfrm>
            <a:off x="666749" y="2685909"/>
            <a:ext cx="9381173" cy="1446550"/>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Al analizar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 confianza en las relaciones de trabajo, observamos grandes disminuciones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en la confianza hacia los compañeros de trabajo, la empresa donde trabaja, los jefes, y los dueños, habiendo solo un pequeño aumento al pensar en los empresarios en general.</a:t>
            </a:r>
          </a:p>
        </p:txBody>
      </p:sp>
    </p:spTree>
    <p:extLst>
      <p:ext uri="{BB962C8B-B14F-4D97-AF65-F5344CB8AC3E}">
        <p14:creationId xmlns:p14="http://schemas.microsoft.com/office/powerpoint/2010/main" val="406836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C51FFF13-5B31-5A6C-4766-90F27BC19D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614A511-A29F-F32B-7D49-22D9958C84BC}"/>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946B76F3-AE48-2503-A6BC-BD269921737A}"/>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09026600-C6CB-6ADC-6BF9-928EFC8538CC}"/>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A16F513D-5A9B-F79D-4A5F-A52206DEBEB7}"/>
              </a:ext>
            </a:extLst>
          </p:cNvPr>
          <p:cNvSpPr txBox="1"/>
          <p:nvPr/>
        </p:nvSpPr>
        <p:spPr>
          <a:xfrm>
            <a:off x="295275" y="419100"/>
            <a:ext cx="17773650" cy="584775"/>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A pesar de que la confianza en las empresas baja, se observan leves alzas en la evaluación de estas</a:t>
            </a:r>
          </a:p>
        </p:txBody>
      </p:sp>
      <p:sp>
        <p:nvSpPr>
          <p:cNvPr id="15" name="CuadroTexto 14">
            <a:extLst>
              <a:ext uri="{FF2B5EF4-FFF2-40B4-BE49-F238E27FC236}">
                <a16:creationId xmlns:a16="http://schemas.microsoft.com/office/drawing/2014/main" id="{1DC15B66-A5FB-725D-B6EA-2BB6C27EBF95}"/>
              </a:ext>
            </a:extLst>
          </p:cNvPr>
          <p:cNvSpPr txBox="1"/>
          <p:nvPr/>
        </p:nvSpPr>
        <p:spPr>
          <a:xfrm>
            <a:off x="3810000" y="2840495"/>
            <a:ext cx="10668000" cy="461665"/>
          </a:xfrm>
          <a:prstGeom prst="rect">
            <a:avLst/>
          </a:prstGeom>
          <a:noFill/>
        </p:spPr>
        <p:txBody>
          <a:bodyPr wrap="square">
            <a:spAutoFit/>
          </a:bodyPr>
          <a:lstStyle/>
          <a:p>
            <a:pPr marL="266700" algn="ctr"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¿Cómo calificaría a las empresas privadas en los siguientes aspectos? </a:t>
            </a:r>
            <a:r>
              <a:rPr lang="es-MX" b="1" dirty="0">
                <a:solidFill>
                  <a:srgbClr val="104C97"/>
                </a:solidFill>
                <a:latin typeface="Calibri" panose="020F0502020204030204" pitchFamily="34" charset="0"/>
                <a:cs typeface="Calibri" panose="020F0502020204030204" pitchFamily="34" charset="0"/>
                <a:sym typeface="Helvetica Neue Medium"/>
              </a:rPr>
              <a:t>(% notas 5 o 7) </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6" name="CuadroTexto 5">
            <a:extLst>
              <a:ext uri="{FF2B5EF4-FFF2-40B4-BE49-F238E27FC236}">
                <a16:creationId xmlns:a16="http://schemas.microsoft.com/office/drawing/2014/main" id="{E58FBACB-1EF6-2D5B-0659-06DDE55528C1}"/>
              </a:ext>
            </a:extLst>
          </p:cNvPr>
          <p:cNvSpPr txBox="1"/>
          <p:nvPr/>
        </p:nvSpPr>
        <p:spPr>
          <a:xfrm>
            <a:off x="702466" y="1586501"/>
            <a:ext cx="16954500" cy="430887"/>
          </a:xfrm>
          <a:prstGeom prst="rect">
            <a:avLst/>
          </a:prstGeom>
          <a:noFill/>
        </p:spPr>
        <p:txBody>
          <a:bodyPr wrap="square">
            <a:spAutoFit/>
          </a:bodyPr>
          <a:lstStyle/>
          <a:p>
            <a:pPr marL="342900" indent="-342900" algn="just" defTabSz="821531" hangingPunct="0">
              <a:buFont typeface="Arial" panose="020B0604020202020204" pitchFamily="34" charset="0"/>
              <a:buChar char="•"/>
            </a:pPr>
            <a:endParaRPr lang="es-ES" sz="2200" dirty="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7" name="CuadroTexto 6">
            <a:extLst>
              <a:ext uri="{FF2B5EF4-FFF2-40B4-BE49-F238E27FC236}">
                <a16:creationId xmlns:a16="http://schemas.microsoft.com/office/drawing/2014/main" id="{06531EBC-43C7-A2B3-5B31-66AD5B5D0DCD}"/>
              </a:ext>
            </a:extLst>
          </p:cNvPr>
          <p:cNvSpPr txBox="1"/>
          <p:nvPr/>
        </p:nvSpPr>
        <p:spPr>
          <a:xfrm>
            <a:off x="702466" y="1247947"/>
            <a:ext cx="16954500" cy="1446550"/>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La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disminución en los índices de confianza hacia las empresas no viene acompañada de una disminución en la evaluación ciudadana frente a ellas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Los únicos aspectos donde se observó una disminución fueron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“Cumplen con sus contratos y obligaciones laborales”,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Son un aporte al crecimiento económico y desarrollo del país”, y “Cumple lo que prometen a sus clientes”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(4 pp, 6 pp, y 2 pp respectivamente). </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Los demás aspectos solo experimentaron leves alzas respecto al 2024.</a:t>
            </a:r>
          </a:p>
        </p:txBody>
      </p:sp>
      <p:pic>
        <p:nvPicPr>
          <p:cNvPr id="11" name="Imagen 10">
            <a:extLst>
              <a:ext uri="{FF2B5EF4-FFF2-40B4-BE49-F238E27FC236}">
                <a16:creationId xmlns:a16="http://schemas.microsoft.com/office/drawing/2014/main" id="{45AECB58-B0DE-BE15-D49C-E42BBE336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 y="6541612"/>
            <a:ext cx="17280000" cy="3456000"/>
          </a:xfrm>
          <a:prstGeom prst="rect">
            <a:avLst/>
          </a:prstGeom>
        </p:spPr>
      </p:pic>
      <p:pic>
        <p:nvPicPr>
          <p:cNvPr id="9" name="Imagen 8">
            <a:extLst>
              <a:ext uri="{FF2B5EF4-FFF2-40B4-BE49-F238E27FC236}">
                <a16:creationId xmlns:a16="http://schemas.microsoft.com/office/drawing/2014/main" id="{B1033D34-5389-7B8D-AFA2-3407E2A81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 y="3415500"/>
            <a:ext cx="17280000" cy="3456000"/>
          </a:xfrm>
          <a:prstGeom prst="rect">
            <a:avLst/>
          </a:prstGeom>
        </p:spPr>
      </p:pic>
      <p:sp>
        <p:nvSpPr>
          <p:cNvPr id="12" name="CuadroTexto 11">
            <a:extLst>
              <a:ext uri="{FF2B5EF4-FFF2-40B4-BE49-F238E27FC236}">
                <a16:creationId xmlns:a16="http://schemas.microsoft.com/office/drawing/2014/main" id="{416F25DE-4D66-0412-60A8-88D6DC81057B}"/>
              </a:ext>
            </a:extLst>
          </p:cNvPr>
          <p:cNvSpPr txBox="1"/>
          <p:nvPr/>
        </p:nvSpPr>
        <p:spPr>
          <a:xfrm>
            <a:off x="2057400" y="6541612"/>
            <a:ext cx="838200" cy="369332"/>
          </a:xfrm>
          <a:prstGeom prst="rect">
            <a:avLst/>
          </a:prstGeom>
          <a:noFill/>
        </p:spPr>
        <p:txBody>
          <a:bodyPr wrap="square">
            <a:spAutoFit/>
          </a:bodyPr>
          <a:lstStyle/>
          <a:p>
            <a:r>
              <a:rPr lang="es-ES" b="1" dirty="0">
                <a:solidFill>
                  <a:schemeClr val="accent2"/>
                </a:solidFill>
              </a:rPr>
              <a:t>-6 pp</a:t>
            </a:r>
            <a:endParaRPr lang="es-CL" b="1" dirty="0">
              <a:solidFill>
                <a:schemeClr val="accent2"/>
              </a:solidFill>
            </a:endParaRPr>
          </a:p>
        </p:txBody>
      </p:sp>
      <p:sp>
        <p:nvSpPr>
          <p:cNvPr id="13" name="CuadroTexto 12">
            <a:extLst>
              <a:ext uri="{FF2B5EF4-FFF2-40B4-BE49-F238E27FC236}">
                <a16:creationId xmlns:a16="http://schemas.microsoft.com/office/drawing/2014/main" id="{C306DD52-7069-B937-A325-C473FC22C6BD}"/>
              </a:ext>
            </a:extLst>
          </p:cNvPr>
          <p:cNvSpPr txBox="1"/>
          <p:nvPr/>
        </p:nvSpPr>
        <p:spPr>
          <a:xfrm>
            <a:off x="1665440" y="3476343"/>
            <a:ext cx="838200" cy="369332"/>
          </a:xfrm>
          <a:prstGeom prst="rect">
            <a:avLst/>
          </a:prstGeom>
          <a:noFill/>
        </p:spPr>
        <p:txBody>
          <a:bodyPr wrap="square">
            <a:spAutoFit/>
          </a:bodyPr>
          <a:lstStyle/>
          <a:p>
            <a:r>
              <a:rPr lang="es-ES" b="1" dirty="0">
                <a:solidFill>
                  <a:schemeClr val="accent2"/>
                </a:solidFill>
              </a:rPr>
              <a:t>-4 pp</a:t>
            </a:r>
            <a:endParaRPr lang="es-CL" b="1" dirty="0">
              <a:solidFill>
                <a:schemeClr val="accent2"/>
              </a:solidFill>
            </a:endParaRPr>
          </a:p>
        </p:txBody>
      </p:sp>
      <p:sp>
        <p:nvSpPr>
          <p:cNvPr id="5" name="CuadroTexto 4">
            <a:extLst>
              <a:ext uri="{FF2B5EF4-FFF2-40B4-BE49-F238E27FC236}">
                <a16:creationId xmlns:a16="http://schemas.microsoft.com/office/drawing/2014/main" id="{0A413B93-527C-E037-381F-17598851E4F8}"/>
              </a:ext>
            </a:extLst>
          </p:cNvPr>
          <p:cNvSpPr txBox="1"/>
          <p:nvPr/>
        </p:nvSpPr>
        <p:spPr>
          <a:xfrm>
            <a:off x="8229600" y="7048500"/>
            <a:ext cx="838200" cy="369332"/>
          </a:xfrm>
          <a:prstGeom prst="rect">
            <a:avLst/>
          </a:prstGeom>
          <a:noFill/>
        </p:spPr>
        <p:txBody>
          <a:bodyPr wrap="square">
            <a:spAutoFit/>
          </a:bodyPr>
          <a:lstStyle/>
          <a:p>
            <a:r>
              <a:rPr lang="es-ES" b="1" dirty="0">
                <a:solidFill>
                  <a:schemeClr val="accent2"/>
                </a:solidFill>
              </a:rPr>
              <a:t>-2 pp</a:t>
            </a:r>
            <a:endParaRPr lang="es-CL" b="1" dirty="0">
              <a:solidFill>
                <a:schemeClr val="accent2"/>
              </a:solidFill>
            </a:endParaRPr>
          </a:p>
        </p:txBody>
      </p:sp>
    </p:spTree>
    <p:extLst>
      <p:ext uri="{BB962C8B-B14F-4D97-AF65-F5344CB8AC3E}">
        <p14:creationId xmlns:p14="http://schemas.microsoft.com/office/powerpoint/2010/main" val="181181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17CA0FBB-DE02-38D6-6E1F-CD0D3CABE0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44C944-0A61-B843-9EF0-597F8AC50E75}"/>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51177FEC-F5D1-BD12-2F3C-F8FFFA4A7AB6}"/>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BA0193A2-422D-78E1-461D-BF8F72444938}"/>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0A453BF3-F143-318A-3A67-CDC7420B81B6}"/>
              </a:ext>
            </a:extLst>
          </p:cNvPr>
          <p:cNvSpPr txBox="1"/>
          <p:nvPr/>
        </p:nvSpPr>
        <p:spPr>
          <a:xfrm>
            <a:off x="295275" y="419100"/>
            <a:ext cx="17773650" cy="584775"/>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Para mejorar la imagen privada, la ciudadanía sugiere poner énfasis en las relaciones laborales</a:t>
            </a:r>
            <a:endParaRPr lang="es-CL" sz="3200" b="1" dirty="0">
              <a:solidFill>
                <a:srgbClr val="104C97"/>
              </a:solidFill>
              <a:latin typeface="Calibri" panose="020F0502020204030204" pitchFamily="34" charset="0"/>
              <a:cs typeface="Calibri" panose="020F0502020204030204" pitchFamily="34" charset="0"/>
              <a:sym typeface="Helvetica Neue Medium"/>
            </a:endParaRPr>
          </a:p>
        </p:txBody>
      </p:sp>
      <p:pic>
        <p:nvPicPr>
          <p:cNvPr id="6" name="Imagen 5">
            <a:extLst>
              <a:ext uri="{FF2B5EF4-FFF2-40B4-BE49-F238E27FC236}">
                <a16:creationId xmlns:a16="http://schemas.microsoft.com/office/drawing/2014/main" id="{3CBE7FED-56E4-6ACA-C58D-A2BAEAA2A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7" y="4838700"/>
            <a:ext cx="17628870" cy="5036820"/>
          </a:xfrm>
          <a:prstGeom prst="rect">
            <a:avLst/>
          </a:prstGeom>
        </p:spPr>
      </p:pic>
      <p:pic>
        <p:nvPicPr>
          <p:cNvPr id="8" name="Imagen 7">
            <a:extLst>
              <a:ext uri="{FF2B5EF4-FFF2-40B4-BE49-F238E27FC236}">
                <a16:creationId xmlns:a16="http://schemas.microsoft.com/office/drawing/2014/main" id="{792EACBC-E708-0976-27A6-FFC4E8B6C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582" y="3422409"/>
            <a:ext cx="11820525" cy="3152140"/>
          </a:xfrm>
          <a:prstGeom prst="rect">
            <a:avLst/>
          </a:prstGeom>
        </p:spPr>
      </p:pic>
      <p:sp>
        <p:nvSpPr>
          <p:cNvPr id="14" name="Rectángulo 13">
            <a:extLst>
              <a:ext uri="{FF2B5EF4-FFF2-40B4-BE49-F238E27FC236}">
                <a16:creationId xmlns:a16="http://schemas.microsoft.com/office/drawing/2014/main" id="{25FE3ADC-FDD2-A8F8-884C-08F4F0894C2A}"/>
              </a:ext>
            </a:extLst>
          </p:cNvPr>
          <p:cNvSpPr/>
          <p:nvPr/>
        </p:nvSpPr>
        <p:spPr>
          <a:xfrm>
            <a:off x="990600" y="8735378"/>
            <a:ext cx="3962400" cy="1156766"/>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6E3A2728-8C39-680A-0BB6-45B58946388A}"/>
              </a:ext>
            </a:extLst>
          </p:cNvPr>
          <p:cNvSpPr/>
          <p:nvPr/>
        </p:nvSpPr>
        <p:spPr>
          <a:xfrm>
            <a:off x="7086600" y="8735378"/>
            <a:ext cx="2057400" cy="751522"/>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BC75CA24-069D-16DA-AE63-099B1310FCF1}"/>
              </a:ext>
            </a:extLst>
          </p:cNvPr>
          <p:cNvSpPr/>
          <p:nvPr/>
        </p:nvSpPr>
        <p:spPr>
          <a:xfrm>
            <a:off x="11430000" y="8718752"/>
            <a:ext cx="3962400" cy="1156767"/>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3DAF7106-9574-D3C5-2255-FB446ECB64CA}"/>
              </a:ext>
            </a:extLst>
          </p:cNvPr>
          <p:cNvSpPr txBox="1"/>
          <p:nvPr/>
        </p:nvSpPr>
        <p:spPr>
          <a:xfrm>
            <a:off x="6963566" y="3398601"/>
            <a:ext cx="10668000" cy="461665"/>
          </a:xfrm>
          <a:prstGeom prst="rect">
            <a:avLst/>
          </a:prstGeom>
          <a:noFill/>
        </p:spPr>
        <p:txBody>
          <a:bodyPr wrap="square">
            <a:spAutoFit/>
          </a:bodyPr>
          <a:lstStyle/>
          <a:p>
            <a:pPr marL="266700" algn="ctr"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Razones para confiar en las grandes empresas </a:t>
            </a:r>
            <a:r>
              <a:rPr lang="es-MX" b="1" dirty="0">
                <a:solidFill>
                  <a:srgbClr val="104C97"/>
                </a:solidFill>
                <a:latin typeface="Calibri" panose="020F0502020204030204" pitchFamily="34" charset="0"/>
                <a:cs typeface="Calibri" panose="020F0502020204030204" pitchFamily="34" charset="0"/>
                <a:sym typeface="Helvetica Neue Medium"/>
              </a:rPr>
              <a:t>(% respuesta) </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15" name="CuadroTexto 14">
            <a:extLst>
              <a:ext uri="{FF2B5EF4-FFF2-40B4-BE49-F238E27FC236}">
                <a16:creationId xmlns:a16="http://schemas.microsoft.com/office/drawing/2014/main" id="{0711338F-D651-797B-7D20-BBD7CD92468E}"/>
              </a:ext>
            </a:extLst>
          </p:cNvPr>
          <p:cNvSpPr txBox="1"/>
          <p:nvPr/>
        </p:nvSpPr>
        <p:spPr>
          <a:xfrm>
            <a:off x="219075" y="3883031"/>
            <a:ext cx="6063961" cy="830997"/>
          </a:xfrm>
          <a:prstGeom prst="rect">
            <a:avLst/>
          </a:prstGeom>
          <a:noFill/>
        </p:spPr>
        <p:txBody>
          <a:bodyPr wrap="square">
            <a:spAutoFit/>
          </a:bodyPr>
          <a:lstStyle/>
          <a:p>
            <a:pPr marL="266700" defTabSz="821531" hangingPunct="0"/>
            <a:r>
              <a:rPr lang="es-MX" sz="2400" b="1" dirty="0">
                <a:solidFill>
                  <a:srgbClr val="104C97"/>
                </a:solidFill>
                <a:latin typeface="Calibri" panose="020F0502020204030204" pitchFamily="34" charset="0"/>
                <a:cs typeface="Calibri" panose="020F0502020204030204" pitchFamily="34" charset="0"/>
                <a:sym typeface="Helvetica Neue Medium"/>
              </a:rPr>
              <a:t>Medidas que debería realizar la empresa privada para mejorar su imagen </a:t>
            </a:r>
            <a:r>
              <a:rPr lang="es-MX" b="1" dirty="0">
                <a:solidFill>
                  <a:srgbClr val="104C97"/>
                </a:solidFill>
                <a:latin typeface="Calibri" panose="020F0502020204030204" pitchFamily="34" charset="0"/>
                <a:cs typeface="Calibri" panose="020F0502020204030204" pitchFamily="34" charset="0"/>
                <a:sym typeface="Helvetica Neue Medium"/>
              </a:rPr>
              <a:t>(% menciones) </a:t>
            </a:r>
            <a:endParaRPr lang="es-MX" sz="24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5" name="CuadroTexto 4">
            <a:extLst>
              <a:ext uri="{FF2B5EF4-FFF2-40B4-BE49-F238E27FC236}">
                <a16:creationId xmlns:a16="http://schemas.microsoft.com/office/drawing/2014/main" id="{91D78B61-7FB9-A52A-88DF-B158CE07F629}"/>
              </a:ext>
            </a:extLst>
          </p:cNvPr>
          <p:cNvSpPr txBox="1"/>
          <p:nvPr/>
        </p:nvSpPr>
        <p:spPr>
          <a:xfrm>
            <a:off x="702466" y="1247947"/>
            <a:ext cx="16954500" cy="1446550"/>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Quienes confían en las empresas lo hacen</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principalmente,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porque dan trabajo y estabilidad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(50% de las respuestas). Las siguientes razones más comunes son que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estas le dan confianza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(23%) y que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aportan al desarrollo y crecimiento del país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(18%), respuesta que bajó -4 pp.</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Al realizar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recomendaciones para mejorar la confianza en las empresas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los encuestados se centraron en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las dimensiones asociadas a la relación empresa-trabajador</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como mejorar las condiciones laborales (51%) y reconocer derechos de los trabajadores (35%).</a:t>
            </a:r>
          </a:p>
        </p:txBody>
      </p:sp>
      <p:sp>
        <p:nvSpPr>
          <p:cNvPr id="7" name="Rectángulo 6">
            <a:extLst>
              <a:ext uri="{FF2B5EF4-FFF2-40B4-BE49-F238E27FC236}">
                <a16:creationId xmlns:a16="http://schemas.microsoft.com/office/drawing/2014/main" id="{733ACB00-2C8E-E68F-184C-CEA1F4FD5873}"/>
              </a:ext>
            </a:extLst>
          </p:cNvPr>
          <p:cNvSpPr/>
          <p:nvPr/>
        </p:nvSpPr>
        <p:spPr>
          <a:xfrm>
            <a:off x="6858000" y="5792547"/>
            <a:ext cx="4419600" cy="751522"/>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960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4C97"/>
        </a:solidFill>
        <a:effectLst/>
      </p:bgPr>
    </p:bg>
    <p:spTree>
      <p:nvGrpSpPr>
        <p:cNvPr id="1" name="">
          <a:extLst>
            <a:ext uri="{FF2B5EF4-FFF2-40B4-BE49-F238E27FC236}">
              <a16:creationId xmlns:a16="http://schemas.microsoft.com/office/drawing/2014/main" id="{8817D8EC-B3DD-E4E1-796E-FDC6548ABB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EB3C99-64D5-0337-52AE-1152303ED097}"/>
              </a:ext>
            </a:extLst>
          </p:cNvPr>
          <p:cNvGrpSpPr>
            <a:grpSpLocks noGrp="1" noUngrp="1" noRot="1" noMove="1" noResize="1"/>
          </p:cNvGrpSpPr>
          <p:nvPr/>
        </p:nvGrpSpPr>
        <p:grpSpPr>
          <a:xfrm>
            <a:off x="295275" y="257175"/>
            <a:ext cx="17773650" cy="9772650"/>
            <a:chOff x="0" y="0"/>
            <a:chExt cx="6386393" cy="3511490"/>
          </a:xfrm>
        </p:grpSpPr>
        <p:sp>
          <p:nvSpPr>
            <p:cNvPr id="3" name="Freeform 3">
              <a:extLst>
                <a:ext uri="{FF2B5EF4-FFF2-40B4-BE49-F238E27FC236}">
                  <a16:creationId xmlns:a16="http://schemas.microsoft.com/office/drawing/2014/main" id="{8092C08F-4CDF-879D-B3DD-80DFC9312DCE}"/>
                </a:ext>
              </a:extLst>
            </p:cNvPr>
            <p:cNvSpPr>
              <a:spLocks noGrp="1" noRot="1" noMove="1" noResize="1" noEditPoints="1" noAdjustHandles="1" noChangeArrowheads="1" noChangeShapeType="1"/>
            </p:cNvSpPr>
            <p:nvPr/>
          </p:nvSpPr>
          <p:spPr>
            <a:xfrm>
              <a:off x="0" y="0"/>
              <a:ext cx="6386393" cy="3511490"/>
            </a:xfrm>
            <a:custGeom>
              <a:avLst/>
              <a:gdLst/>
              <a:ahLst/>
              <a:cxnLst/>
              <a:rect l="l" t="t" r="r" b="b"/>
              <a:pathLst>
                <a:path w="6386393" h="3511490">
                  <a:moveTo>
                    <a:pt x="27442" y="0"/>
                  </a:moveTo>
                  <a:lnTo>
                    <a:pt x="6358951" y="0"/>
                  </a:lnTo>
                  <a:cubicBezTo>
                    <a:pt x="6366229" y="0"/>
                    <a:pt x="6373209" y="2891"/>
                    <a:pt x="6378356" y="8038"/>
                  </a:cubicBezTo>
                  <a:cubicBezTo>
                    <a:pt x="6383502" y="13184"/>
                    <a:pt x="6386393" y="20164"/>
                    <a:pt x="6386393" y="27442"/>
                  </a:cubicBezTo>
                  <a:lnTo>
                    <a:pt x="6386393" y="3484048"/>
                  </a:lnTo>
                  <a:cubicBezTo>
                    <a:pt x="6386393" y="3491326"/>
                    <a:pt x="6383502" y="3498306"/>
                    <a:pt x="6378356" y="3503452"/>
                  </a:cubicBezTo>
                  <a:cubicBezTo>
                    <a:pt x="6373209" y="3508598"/>
                    <a:pt x="6366229" y="3511490"/>
                    <a:pt x="6358951" y="3511490"/>
                  </a:cubicBezTo>
                  <a:lnTo>
                    <a:pt x="27442" y="3511490"/>
                  </a:lnTo>
                  <a:cubicBezTo>
                    <a:pt x="20164" y="3511490"/>
                    <a:pt x="13184" y="3508598"/>
                    <a:pt x="8038" y="3503452"/>
                  </a:cubicBezTo>
                  <a:cubicBezTo>
                    <a:pt x="2891" y="3498306"/>
                    <a:pt x="0" y="3491326"/>
                    <a:pt x="0" y="3484048"/>
                  </a:cubicBezTo>
                  <a:lnTo>
                    <a:pt x="0" y="27442"/>
                  </a:lnTo>
                  <a:cubicBezTo>
                    <a:pt x="0" y="20164"/>
                    <a:pt x="2891" y="13184"/>
                    <a:pt x="8038" y="8038"/>
                  </a:cubicBezTo>
                  <a:cubicBezTo>
                    <a:pt x="13184" y="2891"/>
                    <a:pt x="20164" y="0"/>
                    <a:pt x="27442" y="0"/>
                  </a:cubicBezTo>
                  <a:close/>
                </a:path>
              </a:pathLst>
            </a:custGeom>
            <a:solidFill>
              <a:srgbClr val="FFFFFF"/>
            </a:solidFill>
          </p:spPr>
          <p:txBody>
            <a:bodyPr/>
            <a:lstStyle/>
            <a:p>
              <a:endParaRPr lang="es-CL"/>
            </a:p>
          </p:txBody>
        </p:sp>
        <p:sp>
          <p:nvSpPr>
            <p:cNvPr id="4" name="TextBox 4">
              <a:extLst>
                <a:ext uri="{FF2B5EF4-FFF2-40B4-BE49-F238E27FC236}">
                  <a16:creationId xmlns:a16="http://schemas.microsoft.com/office/drawing/2014/main" id="{5D3D68EF-1E64-CAAF-E3A9-9841575084E6}"/>
                </a:ext>
              </a:extLst>
            </p:cNvPr>
            <p:cNvSpPr txBox="1">
              <a:spLocks noGrp="1" noRot="1" noMove="1" noResize="1" noEditPoints="1" noAdjustHandles="1" noChangeArrowheads="1" noChangeShapeType="1"/>
            </p:cNvSpPr>
            <p:nvPr/>
          </p:nvSpPr>
          <p:spPr>
            <a:xfrm>
              <a:off x="0" y="0"/>
              <a:ext cx="6386393" cy="3511490"/>
            </a:xfrm>
            <a:prstGeom prst="rect">
              <a:avLst/>
            </a:prstGeom>
          </p:spPr>
          <p:txBody>
            <a:bodyPr lIns="50667" tIns="50667" rIns="50667" bIns="50667" rtlCol="0" anchor="ctr"/>
            <a:lstStyle/>
            <a:p>
              <a:pPr algn="ctr">
                <a:lnSpc>
                  <a:spcPts val="1388"/>
                </a:lnSpc>
              </a:pPr>
              <a:endParaRPr/>
            </a:p>
          </p:txBody>
        </p:sp>
      </p:grpSp>
      <p:sp>
        <p:nvSpPr>
          <p:cNvPr id="16" name="CuadroTexto 15">
            <a:extLst>
              <a:ext uri="{FF2B5EF4-FFF2-40B4-BE49-F238E27FC236}">
                <a16:creationId xmlns:a16="http://schemas.microsoft.com/office/drawing/2014/main" id="{08E139B5-A5F3-D5FD-4FDF-AEB27278386B}"/>
              </a:ext>
            </a:extLst>
          </p:cNvPr>
          <p:cNvSpPr txBox="1"/>
          <p:nvPr/>
        </p:nvSpPr>
        <p:spPr>
          <a:xfrm>
            <a:off x="295275" y="419100"/>
            <a:ext cx="17773650" cy="584775"/>
          </a:xfrm>
          <a:prstGeom prst="rect">
            <a:avLst/>
          </a:prstGeom>
          <a:noFill/>
        </p:spPr>
        <p:txBody>
          <a:bodyPr wrap="square">
            <a:spAutoFit/>
          </a:bodyPr>
          <a:lstStyle/>
          <a:p>
            <a:pPr marL="266700" defTabSz="821531" hangingPunct="0"/>
            <a:r>
              <a:rPr lang="es-MX" sz="3200" b="1" dirty="0">
                <a:solidFill>
                  <a:srgbClr val="104C97"/>
                </a:solidFill>
                <a:latin typeface="Calibri" panose="020F0502020204030204" pitchFamily="34" charset="0"/>
                <a:cs typeface="Calibri" panose="020F0502020204030204" pitchFamily="34" charset="0"/>
                <a:sym typeface="Helvetica Neue Medium"/>
              </a:rPr>
              <a:t>Para mejorar la imagen privada, la ciudadanía sugiere poner énfasis en las relaciones laborales</a:t>
            </a:r>
            <a:endParaRPr lang="es-CL" sz="3200" b="1" dirty="0">
              <a:solidFill>
                <a:srgbClr val="104C97"/>
              </a:solidFill>
              <a:latin typeface="Calibri" panose="020F0502020204030204" pitchFamily="34" charset="0"/>
              <a:cs typeface="Calibri" panose="020F0502020204030204" pitchFamily="34" charset="0"/>
              <a:sym typeface="Helvetica Neue Medium"/>
            </a:endParaRPr>
          </a:p>
        </p:txBody>
      </p:sp>
      <p:pic>
        <p:nvPicPr>
          <p:cNvPr id="10" name="Imagen 9">
            <a:extLst>
              <a:ext uri="{FF2B5EF4-FFF2-40B4-BE49-F238E27FC236}">
                <a16:creationId xmlns:a16="http://schemas.microsoft.com/office/drawing/2014/main" id="{C5C86E80-A103-8880-3F72-6A3D6665E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78" y="4305300"/>
            <a:ext cx="17697450" cy="5056414"/>
          </a:xfrm>
          <a:prstGeom prst="rect">
            <a:avLst/>
          </a:prstGeom>
        </p:spPr>
      </p:pic>
      <p:sp>
        <p:nvSpPr>
          <p:cNvPr id="11" name="Rectángulo 10">
            <a:extLst>
              <a:ext uri="{FF2B5EF4-FFF2-40B4-BE49-F238E27FC236}">
                <a16:creationId xmlns:a16="http://schemas.microsoft.com/office/drawing/2014/main" id="{01B844A4-48E7-EAB6-162E-25C930DC87D7}"/>
              </a:ext>
            </a:extLst>
          </p:cNvPr>
          <p:cNvSpPr/>
          <p:nvPr/>
        </p:nvSpPr>
        <p:spPr>
          <a:xfrm>
            <a:off x="5369975" y="8218714"/>
            <a:ext cx="1212128" cy="606438"/>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BB6156B0-8006-B600-77B2-973592A6D1F2}"/>
              </a:ext>
            </a:extLst>
          </p:cNvPr>
          <p:cNvSpPr/>
          <p:nvPr/>
        </p:nvSpPr>
        <p:spPr>
          <a:xfrm>
            <a:off x="11557204" y="8294914"/>
            <a:ext cx="3787898" cy="914400"/>
          </a:xfrm>
          <a:prstGeom prst="rect">
            <a:avLst/>
          </a:prstGeom>
          <a:noFill/>
          <a:ln w="1905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8DBCCB4F-9508-C755-7698-9D381D94F526}"/>
              </a:ext>
            </a:extLst>
          </p:cNvPr>
          <p:cNvSpPr txBox="1"/>
          <p:nvPr/>
        </p:nvSpPr>
        <p:spPr>
          <a:xfrm>
            <a:off x="1646036" y="3739745"/>
            <a:ext cx="14935200" cy="523220"/>
          </a:xfrm>
          <a:prstGeom prst="rect">
            <a:avLst/>
          </a:prstGeom>
          <a:noFill/>
        </p:spPr>
        <p:txBody>
          <a:bodyPr wrap="square">
            <a:spAutoFit/>
          </a:bodyPr>
          <a:lstStyle/>
          <a:p>
            <a:pPr marL="266700" algn="ctr" defTabSz="821531" hangingPunct="0"/>
            <a:r>
              <a:rPr lang="es-MX" sz="2800" b="1" dirty="0">
                <a:solidFill>
                  <a:srgbClr val="104C97"/>
                </a:solidFill>
                <a:latin typeface="Calibri" panose="020F0502020204030204" pitchFamily="34" charset="0"/>
                <a:cs typeface="Calibri" panose="020F0502020204030204" pitchFamily="34" charset="0"/>
                <a:sym typeface="Helvetica Neue Medium"/>
              </a:rPr>
              <a:t>Medidas que debería realizar la empresa privada para mejorar su imagen </a:t>
            </a:r>
            <a:r>
              <a:rPr lang="es-MX" sz="2000" b="1" dirty="0">
                <a:solidFill>
                  <a:srgbClr val="104C97"/>
                </a:solidFill>
                <a:latin typeface="Calibri" panose="020F0502020204030204" pitchFamily="34" charset="0"/>
                <a:cs typeface="Calibri" panose="020F0502020204030204" pitchFamily="34" charset="0"/>
                <a:sym typeface="Helvetica Neue Medium"/>
              </a:rPr>
              <a:t>(% menciones) </a:t>
            </a:r>
            <a:endParaRPr lang="es-MX" sz="2800" b="1" dirty="0">
              <a:solidFill>
                <a:srgbClr val="104C97"/>
              </a:solidFill>
              <a:latin typeface="Calibri" panose="020F0502020204030204" pitchFamily="34" charset="0"/>
              <a:cs typeface="Calibri" panose="020F0502020204030204" pitchFamily="34" charset="0"/>
              <a:sym typeface="Helvetica Neue Medium"/>
            </a:endParaRPr>
          </a:p>
        </p:txBody>
      </p:sp>
      <p:sp>
        <p:nvSpPr>
          <p:cNvPr id="5" name="CuadroTexto 4">
            <a:extLst>
              <a:ext uri="{FF2B5EF4-FFF2-40B4-BE49-F238E27FC236}">
                <a16:creationId xmlns:a16="http://schemas.microsoft.com/office/drawing/2014/main" id="{1D3CBD78-0473-94BC-75AA-1C6FA3F95612}"/>
              </a:ext>
            </a:extLst>
          </p:cNvPr>
          <p:cNvSpPr txBox="1"/>
          <p:nvPr/>
        </p:nvSpPr>
        <p:spPr>
          <a:xfrm>
            <a:off x="666750" y="1526739"/>
            <a:ext cx="16954500" cy="1785104"/>
          </a:xfrm>
          <a:prstGeom prst="rect">
            <a:avLst/>
          </a:prstGeom>
          <a:noFill/>
        </p:spPr>
        <p:txBody>
          <a:bodyPr wrap="square">
            <a:spAutoFit/>
          </a:bodyPr>
          <a:lstStyle/>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Al realizar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recomendaciones para mejorar la confianza en las empresas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los encuestados se centraron en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las dimensiones asociadas a la relación empresa-trabajador</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como mejorar las condiciones laborales (51%) y reconocer derechos de los trabajadores (35%).</a:t>
            </a:r>
            <a:endParaRPr lang="es-ES" sz="2200" b="1" dirty="0">
              <a:solidFill>
                <a:srgbClr val="000000"/>
              </a:solidFill>
              <a:latin typeface="Calibri" panose="020F0502020204030204" pitchFamily="34" charset="0"/>
              <a:ea typeface="Helvetica Neue"/>
              <a:cs typeface="Calibri" panose="020F0502020204030204" pitchFamily="34" charset="0"/>
              <a:sym typeface="Helvetica Neue"/>
            </a:endParaRP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Incluso en las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recomendaciones menos frecuentes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los temas laborales </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como fomentar el teletrabajo y fomentar la inclusión de minorías en la fuerza de trabajo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experimentaron alzas</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 resaltando el énfasis que está colocando la ciudadanía en las relaciones laborales.</a:t>
            </a:r>
          </a:p>
          <a:p>
            <a:pPr marL="342900" indent="-342900" algn="just" defTabSz="821531" hangingPunct="0">
              <a:buFont typeface="Arial" panose="020B0604020202020204" pitchFamily="34" charset="0"/>
              <a:buChar char="•"/>
            </a:pPr>
            <a:r>
              <a:rPr lang="es-ES" sz="2200" dirty="0">
                <a:solidFill>
                  <a:srgbClr val="000000"/>
                </a:solidFill>
                <a:latin typeface="Calibri" panose="020F0502020204030204" pitchFamily="34" charset="0"/>
                <a:ea typeface="Helvetica Neue"/>
                <a:cs typeface="Calibri" panose="020F0502020204030204" pitchFamily="34" charset="0"/>
                <a:sym typeface="Helvetica Neue"/>
              </a:rPr>
              <a:t>Otras medidas como mostrar </a:t>
            </a:r>
            <a:r>
              <a:rPr lang="es-ES" sz="2200" b="1" dirty="0">
                <a:solidFill>
                  <a:srgbClr val="000000"/>
                </a:solidFill>
                <a:latin typeface="Calibri" panose="020F0502020204030204" pitchFamily="34" charset="0"/>
                <a:ea typeface="Helvetica Neue"/>
                <a:cs typeface="Calibri" panose="020F0502020204030204" pitchFamily="34" charset="0"/>
                <a:sym typeface="Helvetica Neue"/>
              </a:rPr>
              <a:t>preocupación por el medio ambiente y el pago de impuestos que correspondan bajaron fuertemente</a:t>
            </a:r>
            <a:r>
              <a:rPr lang="es-ES" sz="2200" dirty="0">
                <a:solidFill>
                  <a:srgbClr val="000000"/>
                </a:solidFill>
                <a:latin typeface="Calibri" panose="020F0502020204030204" pitchFamily="34" charset="0"/>
                <a:ea typeface="Helvetica Neue"/>
                <a:cs typeface="Calibri" panose="020F0502020204030204" pitchFamily="34" charset="0"/>
                <a:sym typeface="Helvetica Neue"/>
              </a:rPr>
              <a:t>.</a:t>
            </a:r>
          </a:p>
        </p:txBody>
      </p:sp>
      <p:sp>
        <p:nvSpPr>
          <p:cNvPr id="6" name="CuadroTexto 5">
            <a:extLst>
              <a:ext uri="{FF2B5EF4-FFF2-40B4-BE49-F238E27FC236}">
                <a16:creationId xmlns:a16="http://schemas.microsoft.com/office/drawing/2014/main" id="{40933E61-04D1-AD78-C7A4-D821D37A427B}"/>
              </a:ext>
            </a:extLst>
          </p:cNvPr>
          <p:cNvSpPr txBox="1"/>
          <p:nvPr/>
        </p:nvSpPr>
        <p:spPr>
          <a:xfrm>
            <a:off x="6324600" y="6243936"/>
            <a:ext cx="838200" cy="369332"/>
          </a:xfrm>
          <a:prstGeom prst="rect">
            <a:avLst/>
          </a:prstGeom>
          <a:noFill/>
        </p:spPr>
        <p:txBody>
          <a:bodyPr wrap="square">
            <a:spAutoFit/>
          </a:bodyPr>
          <a:lstStyle/>
          <a:p>
            <a:r>
              <a:rPr lang="es-ES" b="1" dirty="0">
                <a:solidFill>
                  <a:srgbClr val="00B050"/>
                </a:solidFill>
              </a:rPr>
              <a:t>+4 pp</a:t>
            </a:r>
            <a:endParaRPr lang="es-CL" b="1" dirty="0">
              <a:solidFill>
                <a:srgbClr val="00B050"/>
              </a:solidFill>
            </a:endParaRPr>
          </a:p>
        </p:txBody>
      </p:sp>
      <p:sp>
        <p:nvSpPr>
          <p:cNvPr id="8" name="CuadroTexto 7">
            <a:extLst>
              <a:ext uri="{FF2B5EF4-FFF2-40B4-BE49-F238E27FC236}">
                <a16:creationId xmlns:a16="http://schemas.microsoft.com/office/drawing/2014/main" id="{E0CD5414-3148-B520-BDC9-0C1AF01D6ACD}"/>
              </a:ext>
            </a:extLst>
          </p:cNvPr>
          <p:cNvSpPr txBox="1"/>
          <p:nvPr/>
        </p:nvSpPr>
        <p:spPr>
          <a:xfrm>
            <a:off x="12390236" y="6813336"/>
            <a:ext cx="838200" cy="369332"/>
          </a:xfrm>
          <a:prstGeom prst="rect">
            <a:avLst/>
          </a:prstGeom>
          <a:noFill/>
        </p:spPr>
        <p:txBody>
          <a:bodyPr wrap="square">
            <a:spAutoFit/>
          </a:bodyPr>
          <a:lstStyle/>
          <a:p>
            <a:r>
              <a:rPr lang="es-ES" b="1" dirty="0">
                <a:solidFill>
                  <a:srgbClr val="00B050"/>
                </a:solidFill>
              </a:rPr>
              <a:t>+2 pp</a:t>
            </a:r>
            <a:endParaRPr lang="es-CL" b="1" dirty="0">
              <a:solidFill>
                <a:srgbClr val="00B050"/>
              </a:solidFill>
            </a:endParaRPr>
          </a:p>
        </p:txBody>
      </p:sp>
      <p:sp>
        <p:nvSpPr>
          <p:cNvPr id="9" name="CuadroTexto 8">
            <a:extLst>
              <a:ext uri="{FF2B5EF4-FFF2-40B4-BE49-F238E27FC236}">
                <a16:creationId xmlns:a16="http://schemas.microsoft.com/office/drawing/2014/main" id="{4C335410-21DA-5C46-DC89-2F6EDDCDA058}"/>
              </a:ext>
            </a:extLst>
          </p:cNvPr>
          <p:cNvSpPr txBox="1"/>
          <p:nvPr/>
        </p:nvSpPr>
        <p:spPr>
          <a:xfrm>
            <a:off x="14506902" y="6928828"/>
            <a:ext cx="838200" cy="369332"/>
          </a:xfrm>
          <a:prstGeom prst="rect">
            <a:avLst/>
          </a:prstGeom>
          <a:noFill/>
        </p:spPr>
        <p:txBody>
          <a:bodyPr wrap="square">
            <a:spAutoFit/>
          </a:bodyPr>
          <a:lstStyle/>
          <a:p>
            <a:r>
              <a:rPr lang="es-ES" b="1" dirty="0">
                <a:solidFill>
                  <a:srgbClr val="00B050"/>
                </a:solidFill>
              </a:rPr>
              <a:t>+1 pp</a:t>
            </a:r>
            <a:endParaRPr lang="es-CL" b="1" dirty="0">
              <a:solidFill>
                <a:srgbClr val="00B050"/>
              </a:solidFill>
            </a:endParaRPr>
          </a:p>
        </p:txBody>
      </p:sp>
      <p:sp>
        <p:nvSpPr>
          <p:cNvPr id="15" name="CuadroTexto 14">
            <a:extLst>
              <a:ext uri="{FF2B5EF4-FFF2-40B4-BE49-F238E27FC236}">
                <a16:creationId xmlns:a16="http://schemas.microsoft.com/office/drawing/2014/main" id="{08FD0824-0F74-6957-DB1D-8A33615700C6}"/>
              </a:ext>
            </a:extLst>
          </p:cNvPr>
          <p:cNvSpPr txBox="1"/>
          <p:nvPr/>
        </p:nvSpPr>
        <p:spPr>
          <a:xfrm>
            <a:off x="2209800" y="6227267"/>
            <a:ext cx="838200" cy="369332"/>
          </a:xfrm>
          <a:prstGeom prst="rect">
            <a:avLst/>
          </a:prstGeom>
          <a:noFill/>
        </p:spPr>
        <p:txBody>
          <a:bodyPr wrap="square">
            <a:spAutoFit/>
          </a:bodyPr>
          <a:lstStyle/>
          <a:p>
            <a:r>
              <a:rPr lang="es-ES" b="1" dirty="0">
                <a:solidFill>
                  <a:schemeClr val="accent2"/>
                </a:solidFill>
              </a:rPr>
              <a:t>-6 pp</a:t>
            </a:r>
            <a:endParaRPr lang="es-CL" b="1" dirty="0">
              <a:solidFill>
                <a:schemeClr val="accent2"/>
              </a:solidFill>
            </a:endParaRPr>
          </a:p>
        </p:txBody>
      </p:sp>
      <p:sp>
        <p:nvSpPr>
          <p:cNvPr id="17" name="CuadroTexto 16">
            <a:extLst>
              <a:ext uri="{FF2B5EF4-FFF2-40B4-BE49-F238E27FC236}">
                <a16:creationId xmlns:a16="http://schemas.microsoft.com/office/drawing/2014/main" id="{37E22732-299B-80CD-F7F0-69B6CB17AE95}"/>
              </a:ext>
            </a:extLst>
          </p:cNvPr>
          <p:cNvSpPr txBox="1"/>
          <p:nvPr/>
        </p:nvSpPr>
        <p:spPr>
          <a:xfrm>
            <a:off x="4343400" y="6205836"/>
            <a:ext cx="838200" cy="369332"/>
          </a:xfrm>
          <a:prstGeom prst="rect">
            <a:avLst/>
          </a:prstGeom>
          <a:noFill/>
        </p:spPr>
        <p:txBody>
          <a:bodyPr wrap="square">
            <a:spAutoFit/>
          </a:bodyPr>
          <a:lstStyle/>
          <a:p>
            <a:r>
              <a:rPr lang="es-ES" b="1" dirty="0">
                <a:solidFill>
                  <a:schemeClr val="accent2"/>
                </a:solidFill>
              </a:rPr>
              <a:t>-11 pp</a:t>
            </a:r>
            <a:endParaRPr lang="es-CL" b="1" dirty="0">
              <a:solidFill>
                <a:schemeClr val="accent2"/>
              </a:solidFill>
            </a:endParaRPr>
          </a:p>
        </p:txBody>
      </p:sp>
    </p:spTree>
    <p:extLst>
      <p:ext uri="{BB962C8B-B14F-4D97-AF65-F5344CB8AC3E}">
        <p14:creationId xmlns:p14="http://schemas.microsoft.com/office/powerpoint/2010/main" val="602402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168"/>
</p:tagLst>
</file>

<file path=ppt/tags/tag2.xml><?xml version="1.0" encoding="utf-8"?>
<p:tagLst xmlns:a="http://schemas.openxmlformats.org/drawingml/2006/main" xmlns:r="http://schemas.openxmlformats.org/officeDocument/2006/relationships" xmlns:p="http://schemas.openxmlformats.org/presentationml/2006/main">
  <p:tag name="AS_UNIQUEID" val="5168"/>
</p:tagLst>
</file>

<file path=ppt/tags/tag3.xml><?xml version="1.0" encoding="utf-8"?>
<p:tagLst xmlns:a="http://schemas.openxmlformats.org/drawingml/2006/main" xmlns:r="http://schemas.openxmlformats.org/officeDocument/2006/relationships" xmlns:p="http://schemas.openxmlformats.org/presentationml/2006/main">
  <p:tag name="AS_UNIQUEID" val="5168"/>
</p:tagLst>
</file>

<file path=ppt/tags/tag4.xml><?xml version="1.0" encoding="utf-8"?>
<p:tagLst xmlns:a="http://schemas.openxmlformats.org/drawingml/2006/main" xmlns:r="http://schemas.openxmlformats.org/officeDocument/2006/relationships" xmlns:p="http://schemas.openxmlformats.org/presentationml/2006/main">
  <p:tag name="AS_UNIQUEID" val="5168"/>
</p:tagLst>
</file>

<file path=ppt/tags/tag5.xml><?xml version="1.0" encoding="utf-8"?>
<p:tagLst xmlns:a="http://schemas.openxmlformats.org/drawingml/2006/main" xmlns:r="http://schemas.openxmlformats.org/officeDocument/2006/relationships" xmlns:p="http://schemas.openxmlformats.org/presentationml/2006/main">
  <p:tag name="AS_UNIQUEID" val="5168"/>
</p:tagLst>
</file>

<file path=ppt/tags/tag6.xml><?xml version="1.0" encoding="utf-8"?>
<p:tagLst xmlns:a="http://schemas.openxmlformats.org/drawingml/2006/main" xmlns:r="http://schemas.openxmlformats.org/officeDocument/2006/relationships" xmlns:p="http://schemas.openxmlformats.org/presentationml/2006/main">
  <p:tag name="AS_UNIQUEID" val="5168"/>
</p:tagLst>
</file>

<file path=ppt/tags/tag7.xml><?xml version="1.0" encoding="utf-8"?>
<p:tagLst xmlns:a="http://schemas.openxmlformats.org/drawingml/2006/main" xmlns:r="http://schemas.openxmlformats.org/officeDocument/2006/relationships" xmlns:p="http://schemas.openxmlformats.org/presentationml/2006/main">
  <p:tag name="AS_UNIQUEID" val="5168"/>
</p:tagLst>
</file>

<file path=ppt/tags/tag8.xml><?xml version="1.0" encoding="utf-8"?>
<p:tagLst xmlns:a="http://schemas.openxmlformats.org/drawingml/2006/main" xmlns:r="http://schemas.openxmlformats.org/officeDocument/2006/relationships" xmlns:p="http://schemas.openxmlformats.org/presentationml/2006/main">
  <p:tag name="AS_UNIQUEID" val="51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574C5187B97B543AC3E36D4067C9DD3" ma:contentTypeVersion="15" ma:contentTypeDescription="Crear nuevo documento." ma:contentTypeScope="" ma:versionID="6dccf03f3fc38728736f3944f9def499">
  <xsd:schema xmlns:xsd="http://www.w3.org/2001/XMLSchema" xmlns:xs="http://www.w3.org/2001/XMLSchema" xmlns:p="http://schemas.microsoft.com/office/2006/metadata/properties" xmlns:ns2="e9cf0517-cedb-44dc-a0e0-12d45556dff1" xmlns:ns3="6ed93911-c9dc-496e-a5a0-acdfd1bfddac" targetNamespace="http://schemas.microsoft.com/office/2006/metadata/properties" ma:root="true" ma:fieldsID="1115c2dfcfaa738b2a441380799e3b41" ns2:_="" ns3:_="">
    <xsd:import namespace="e9cf0517-cedb-44dc-a0e0-12d45556dff1"/>
    <xsd:import namespace="6ed93911-c9dc-496e-a5a0-acdfd1bfdd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3:TaxCatchAll"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f0517-cedb-44dc-a0e0-12d45556df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d3eac09a-392c-43f4-980b-64f4d94c30a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d93911-c9dc-496e-a5a0-acdfd1bfdda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ec2aae-3721-42a3-9112-3cdff481933a}" ma:internalName="TaxCatchAll" ma:showField="CatchAllData" ma:web="6ed93911-c9dc-496e-a5a0-acdfd1bfdd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cf0517-cedb-44dc-a0e0-12d45556dff1">
      <Terms xmlns="http://schemas.microsoft.com/office/infopath/2007/PartnerControls"/>
    </lcf76f155ced4ddcb4097134ff3c332f>
    <TaxCatchAll xmlns="6ed93911-c9dc-496e-a5a0-acdfd1bfddac" xsi:nil="true"/>
  </documentManagement>
</p:properties>
</file>

<file path=customXml/itemProps1.xml><?xml version="1.0" encoding="utf-8"?>
<ds:datastoreItem xmlns:ds="http://schemas.openxmlformats.org/officeDocument/2006/customXml" ds:itemID="{B0C695E1-58AC-4D97-8239-016F2AFED21A}">
  <ds:schemaRefs>
    <ds:schemaRef ds:uri="http://schemas.microsoft.com/sharepoint/v3/contenttype/forms"/>
  </ds:schemaRefs>
</ds:datastoreItem>
</file>

<file path=customXml/itemProps2.xml><?xml version="1.0" encoding="utf-8"?>
<ds:datastoreItem xmlns:ds="http://schemas.openxmlformats.org/officeDocument/2006/customXml" ds:itemID="{5B485A59-8475-4F3D-89AD-6290188C2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f0517-cedb-44dc-a0e0-12d45556dff1"/>
    <ds:schemaRef ds:uri="6ed93911-c9dc-496e-a5a0-acdfd1bfd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8A18AC-2A10-4B76-B80A-2F58B5CAD2C9}">
  <ds:schemaRefs>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http://schemas.microsoft.com/office/2006/documentManagement/types"/>
    <ds:schemaRef ds:uri="e9cf0517-cedb-44dc-a0e0-12d45556dff1"/>
    <ds:schemaRef ds:uri="http://schemas.openxmlformats.org/package/2006/metadata/core-properties"/>
    <ds:schemaRef ds:uri="6ed93911-c9dc-496e-a5a0-acdfd1bfddac"/>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544</TotalTime>
  <Words>2098</Words>
  <Application>Microsoft Office PowerPoint</Application>
  <PresentationFormat>Custom</PresentationFormat>
  <Paragraphs>197</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Título</dc:title>
  <cp:lastModifiedBy>Eric Mautz</cp:lastModifiedBy>
  <cp:revision>14</cp:revision>
  <dcterms:created xsi:type="dcterms:W3CDTF">2006-08-16T00:00:00Z</dcterms:created>
  <dcterms:modified xsi:type="dcterms:W3CDTF">2026-03-24T20:32:36Z</dcterms:modified>
  <dc:identifier>DAHCV5h7TzY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0x010100F574C5187B97B543AC3E36D4067C9DD3</vt:lpwstr>
  </property>
  <property fmtid="{D5CDD505-2E9C-101B-9397-08002B2CF9AE}" pid="3" name="MediaServiceImageTags">
    <vt:lpwstr/>
  </property>
</Properties>
</file>